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5"/>
    <p:sldMasterId id="214748366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y="6858000" cx="9144000"/>
  <p:notesSz cx="6858000" cy="9144000"/>
  <p:embeddedFontLst>
    <p:embeddedFont>
      <p:font typeface="Cormorant Garamond"/>
      <p:regular r:id="rId37"/>
      <p:bold r:id="rId38"/>
      <p:italic r:id="rId39"/>
      <p:boldItalic r:id="rId40"/>
    </p:embeddedFont>
    <p:embeddedFont>
      <p:font typeface="Gill Sans"/>
      <p:regular r:id="rId41"/>
      <p:bold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8" name="david reinstei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ormorantGaramond-boldItalic.fntdata"/><Relationship Id="rId42" Type="http://schemas.openxmlformats.org/officeDocument/2006/relationships/font" Target="fonts/GillSans-bold.fntdata"/><Relationship Id="rId41" Type="http://schemas.openxmlformats.org/officeDocument/2006/relationships/font" Target="fonts/GillSans-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font" Target="fonts/CormorantGaramond-regular.fntdata"/><Relationship Id="rId36" Type="http://schemas.openxmlformats.org/officeDocument/2006/relationships/slide" Target="slides/slide29.xml"/><Relationship Id="rId39" Type="http://schemas.openxmlformats.org/officeDocument/2006/relationships/font" Target="fonts/CormorantGaramond-italic.fntdata"/><Relationship Id="rId38" Type="http://schemas.openxmlformats.org/officeDocument/2006/relationships/font" Target="fonts/CormorantGaramond-bold.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2-26T19:08:03.095">
    <p:pos x="384" y="785"/>
    <p:text>To do -- better printing press image</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5-02-19T16:03:43.745">
    <p:pos x="0" y="0"/>
    <p:text>Maybe skip this slide</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5-02-14T14:24:41.253">
    <p:pos x="108" y="86"/>
    <p:text>rewrite as 'separating evaluation and publishing' unlocks a world of benefits</p:text>
  </p:cm>
  <p:cm authorId="0" idx="4" dt="2025-02-14T14:24:04.914">
    <p:pos x="-90" y="1023"/>
    <p:text>Have this come out along with the African thing</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5-02-19T16:16:48.846">
    <p:pos x="627" y="200"/>
    <p:text>Maybe skip this slide</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6" dt="2025-02-19T16:21:21.460">
    <p:pos x="258" y="1428"/>
    <p:text>update, adjust, and include visuals, maybe sample evaluation text content. Links out are too disruptive in a presentation</p:text>
  </p:cm>
  <p:cm authorId="0" idx="7" dt="2025-02-18T23:10:38.979">
    <p:pos x="258" y="97"/>
    <p:text>Improve this with updated charts of progress etc.</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8" dt="2025-02-19T16:09:31.932">
    <p:pos x="261" y="763"/>
    <p:text>Update, improve format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C2HJi0CvEFIHEo8QycgAU_7l7ZpVpWEURccFcUvAwEA/edit?tab=t.0#heading=h.nokkvj2r7gva"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0jk8TY05tIvy5hSzabgtNv58oIkrcwU2SwzvBoDFLek/edit?tab=t.0#heading=h.rrkb7lxt5wjx" TargetMode="External"/><Relationship Id="rId3" Type="http://schemas.openxmlformats.org/officeDocument/2006/relationships/hyperlink" Target="https://docs.google.com/document/d/10jk8TY05tIvy5hSzabgtNv58oIkrcwU2SwzvBoDFLek/edit?tab=t.0#heading=h.rrkb7lxt5wjx" TargetMode="External"/><Relationship Id="rId4" Type="http://schemas.openxmlformats.org/officeDocument/2006/relationships/hyperlink" Target="https://docs.google.com/document/d/10jk8TY05tIvy5hSzabgtNv58oIkrcwU2SwzvBoDFLek/edit?tab=t.0#heading=h.rrkb7lxt5wjx" TargetMode="External"/><Relationship Id="rId5" Type="http://schemas.openxmlformats.org/officeDocument/2006/relationships/hyperlink" Target="https://docs.google.com/document/d/1YpmjXpVsnRhUc2zfpnx4nAdeeYmifOchv7fu1l9SVDk/edit?tab=t.0#heading=h.egs6fwlxazbz" TargetMode="External"/><Relationship Id="rId6" Type="http://schemas.openxmlformats.org/officeDocument/2006/relationships/hyperlink" Target="https://docs.google.com/document/d/1YpmjXpVsnRhUc2zfpnx4nAdeeYmifOchv7fu1l9SVDk/edit?tab=t.0#heading=h.egs6fwlxazbz"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con.uni-bonn.de/en/department/tenure-track-criteria"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c580bf7ad4_0_6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2c580bf7ad4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I’m David Reinstein, an economist who was in university academia for 20 years. I left academia to pursue impact. I founded The Unjournal in mid-2023. We are not a journal; we don’t publish </a:t>
            </a:r>
            <a:r>
              <a:rPr i="1" lang="en">
                <a:solidFill>
                  <a:schemeClr val="dk1"/>
                </a:solidFill>
                <a:latin typeface="Times New Roman"/>
                <a:ea typeface="Times New Roman"/>
                <a:cs typeface="Times New Roman"/>
                <a:sym typeface="Times New Roman"/>
              </a:rPr>
              <a:t>papers. </a:t>
            </a:r>
            <a:r>
              <a:rPr lang="en">
                <a:solidFill>
                  <a:schemeClr val="dk1"/>
                </a:solidFill>
                <a:latin typeface="Times New Roman"/>
                <a:ea typeface="Times New Roman"/>
                <a:cs typeface="Times New Roman"/>
                <a:sym typeface="Times New Roman"/>
              </a:rPr>
              <a:t>We commission the public evaluation and structured rating of research in quantitative social science with the potential for global impact. This helps researchers focus on their research quality and helps policymakers and other researchers understand what research to use and how..</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 We aim to make impactful research more rigorous, to make rigorous research more impactful, and to support open science and innovation.</a:t>
            </a:r>
            <a:br>
              <a:rPr lang="en">
                <a:solidFill>
                  <a:schemeClr val="dk1"/>
                </a:solidFill>
                <a:latin typeface="Times New Roman"/>
                <a:ea typeface="Times New Roman"/>
                <a:cs typeface="Times New Roman"/>
                <a:sym typeface="Times New Roman"/>
              </a:rPr>
            </a:br>
            <a:br>
              <a:rPr lang="en">
                <a:solidFill>
                  <a:schemeClr val="dk1"/>
                </a:solidFill>
                <a:latin typeface="Times New Roman"/>
                <a:ea typeface="Times New Roman"/>
                <a:cs typeface="Times New Roman"/>
                <a:sym typeface="Times New Roman"/>
              </a:rPr>
            </a:br>
            <a:r>
              <a:rPr lang="en">
                <a:solidFill>
                  <a:schemeClr val="dk1"/>
                </a:solidFill>
                <a:latin typeface="Times New Roman"/>
                <a:ea typeface="Times New Roman"/>
                <a:cs typeface="Times New Roman"/>
                <a:sym typeface="Times New Roman"/>
              </a:rPr>
              <a:t>We have 2 FTEs, dozens more academics and researchers actively involved,</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br>
              <a:rPr lang="en">
                <a:solidFill>
                  <a:schemeClr val="dk1"/>
                </a:solidFill>
                <a:latin typeface="Times New Roman"/>
                <a:ea typeface="Times New Roman"/>
                <a:cs typeface="Times New Roman"/>
                <a:sym typeface="Times New Roman"/>
              </a:rPr>
            </a:br>
            <a:r>
              <a:rPr lang="en">
                <a:solidFill>
                  <a:schemeClr val="dk1"/>
                </a:solidFill>
                <a:latin typeface="Times New Roman"/>
                <a:ea typeface="Times New Roman"/>
                <a:cs typeface="Times New Roman"/>
                <a:sym typeface="Times New Roman"/>
              </a:rPr>
              <a:t> ~35 detailed evaluation packages</a:t>
            </a:r>
            <a:br>
              <a:rPr lang="en">
                <a:solidFill>
                  <a:schemeClr val="dk1"/>
                </a:solidFill>
                <a:latin typeface="Times New Roman"/>
                <a:ea typeface="Times New Roman"/>
                <a:cs typeface="Times New Roman"/>
                <a:sym typeface="Times New Roman"/>
              </a:rPr>
            </a:b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Our biggest funder is Jan Tallinn via The Survival and Flourishing Fund. </a:t>
            </a:r>
            <a:br>
              <a:rPr lang="en">
                <a:solidFill>
                  <a:schemeClr val="dk1"/>
                </a:solidFill>
                <a:latin typeface="Times New Roman"/>
                <a:ea typeface="Times New Roman"/>
                <a:cs typeface="Times New Roman"/>
                <a:sym typeface="Times New Roman"/>
              </a:rPr>
            </a:br>
            <a:br>
              <a:rPr lang="en">
                <a:solidFill>
                  <a:schemeClr val="dk1"/>
                </a:solidFill>
                <a:latin typeface="Times New Roman"/>
                <a:ea typeface="Times New Roman"/>
                <a:cs typeface="Times New Roman"/>
                <a:sym typeface="Times New Roman"/>
              </a:rPr>
            </a:br>
            <a:r>
              <a:rPr lang="en">
                <a:solidFill>
                  <a:schemeClr val="dk1"/>
                </a:solidFill>
                <a:latin typeface="Times New Roman"/>
                <a:ea typeface="Times New Roman"/>
                <a:cs typeface="Times New Roman"/>
                <a:sym typeface="Times New Roman"/>
              </a:rPr>
              <a:t>  2 FTE, ~20 active team members (mostly academics), 200+ people in our evaluator pool</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Times New Roman"/>
                <a:ea typeface="Times New Roman"/>
                <a:cs typeface="Times New Roman"/>
                <a:sym typeface="Times New Roman"/>
              </a:rPr>
              <a:t>[Again, we don’t publish papers. We we publish and disseminate evaluations and benchmarked ratings of research. so we make it easier for researchers to get feedback and credible assessment of their work, without having to navigate the opaque academic journal field].</a:t>
            </a:r>
            <a:endParaRPr sz="1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br>
              <a:rPr lang="en"/>
            </a:br>
            <a:r>
              <a:rPr lang="en">
                <a:solidFill>
                  <a:schemeClr val="dk1"/>
                </a:solidFill>
                <a:latin typeface="Times New Roman"/>
                <a:ea typeface="Times New Roman"/>
                <a:cs typeface="Times New Roman"/>
                <a:sym typeface="Times New Roman"/>
              </a:rPr>
              <a:t>See </a:t>
            </a:r>
            <a:r>
              <a:rPr lang="en" u="sng">
                <a:solidFill>
                  <a:schemeClr val="hlink"/>
                </a:solidFill>
                <a:latin typeface="Times New Roman"/>
                <a:ea typeface="Times New Roman"/>
                <a:cs typeface="Times New Roman"/>
                <a:sym typeface="Times New Roman"/>
                <a:hlinkClick r:id="rId2"/>
              </a:rPr>
              <a:t>background</a:t>
            </a:r>
            <a:r>
              <a:rPr lang="en"/>
              <a:t> (internal)</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dcc1c85a92_0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dcc1c85a9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200"/>
              </a:spcBef>
              <a:spcAft>
                <a:spcPts val="0"/>
              </a:spcAft>
              <a:buClr>
                <a:schemeClr val="dk1"/>
              </a:buClr>
              <a:buSzPts val="11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dcc1c85a92_0_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dcc1c85a92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200"/>
              </a:spcBef>
              <a:spcAft>
                <a:spcPts val="0"/>
              </a:spcAft>
              <a:buClr>
                <a:schemeClr val="dk1"/>
              </a:buClr>
              <a:buSzPts val="1100"/>
              <a:buFont typeface="Arial"/>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0f9167a26f_0_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0f9167a26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sz="1200">
                <a:solidFill>
                  <a:schemeClr val="dk1"/>
                </a:solidFill>
                <a:latin typeface="Times New Roman"/>
                <a:ea typeface="Times New Roman"/>
                <a:cs typeface="Times New Roman"/>
                <a:sym typeface="Times New Roman"/>
              </a:rPr>
              <a:t>These ‘multiverse analyses’ enable maximum robustness, and can replace hundreds of pages of appendices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1c072bd26a_0_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1c072bd26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0f9167a26f_0_2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30f9167a26f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c580bf7ad4_0_10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c580bf7ad4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200"/>
              </a:spcBef>
              <a:spcAft>
                <a:spcPts val="0"/>
              </a:spcAft>
              <a:buClr>
                <a:schemeClr val="dk1"/>
              </a:buClr>
              <a:buSzPts val="1100"/>
              <a:buFont typeface="Arial"/>
              <a:buNone/>
            </a:pPr>
            <a:r>
              <a:rPr i="1" lang="en" sz="1200">
                <a:solidFill>
                  <a:schemeClr val="dk1"/>
                </a:solidFill>
                <a:latin typeface="Times New Roman"/>
                <a:ea typeface="Times New Roman"/>
                <a:cs typeface="Times New Roman"/>
                <a:sym typeface="Times New Roman"/>
              </a:rPr>
              <a:t>Better assessment: more precise, multi-dimensional, prompt, high-quality feedback and communication for researchers and research users</a:t>
            </a: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indent="0" lvl="0" marL="0" rtl="0" algn="l">
              <a:spcBef>
                <a:spcPts val="20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spcBef>
                <a:spcPts val="200"/>
              </a:spcBef>
              <a:spcAft>
                <a:spcPts val="0"/>
              </a:spcAft>
              <a:buClr>
                <a:schemeClr val="dk1"/>
              </a:buClr>
              <a:buSzPts val="1100"/>
              <a:buFont typeface="Arial"/>
              <a:buNone/>
            </a:pPr>
            <a:r>
              <a:rPr lang="en" sz="1000">
                <a:solidFill>
                  <a:srgbClr val="666666"/>
                </a:solidFill>
                <a:latin typeface="Times New Roman"/>
                <a:ea typeface="Times New Roman"/>
                <a:cs typeface="Times New Roman"/>
                <a:sym typeface="Times New Roman"/>
              </a:rPr>
              <a:t>We give them sliders to rate the research (percentiles relative to a base group of research papers), and express uncertainty, in a range of categories. Some users might think “all I care about is whether the results as stated are likely to be true”</a:t>
            </a:r>
            <a:br>
              <a:rPr lang="en" sz="1000">
                <a:solidFill>
                  <a:srgbClr val="666666"/>
                </a:solidFill>
                <a:latin typeface="Times New Roman"/>
                <a:ea typeface="Times New Roman"/>
                <a:cs typeface="Times New Roman"/>
                <a:sym typeface="Times New Roman"/>
              </a:rPr>
            </a:br>
            <a:r>
              <a:rPr lang="en" sz="1200">
                <a:solidFill>
                  <a:schemeClr val="dk1"/>
                </a:solidFill>
                <a:latin typeface="Times New Roman"/>
                <a:ea typeface="Times New Roman"/>
                <a:cs typeface="Times New Roman"/>
                <a:sym typeface="Times New Roman"/>
              </a:rPr>
              <a:t>A precise calibrated measure</a:t>
            </a:r>
            <a:endParaRPr sz="1200">
              <a:solidFill>
                <a:schemeClr val="dk1"/>
              </a:solidFill>
              <a:latin typeface="Times New Roman"/>
              <a:ea typeface="Times New Roman"/>
              <a:cs typeface="Times New Roman"/>
              <a:sym typeface="Times New Roman"/>
            </a:endParaRPr>
          </a:p>
          <a:p>
            <a:pPr indent="-304800" lvl="0" marL="457200" rtl="0" algn="l">
              <a:spcBef>
                <a:spcPts val="20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Not just ‘where it ended up’ in a confusing journal landscape</a:t>
            </a:r>
            <a:endParaRPr sz="1200">
              <a:solidFill>
                <a:schemeClr val="dk1"/>
              </a:solidFill>
              <a:latin typeface="Times New Roman"/>
              <a:ea typeface="Times New Roman"/>
              <a:cs typeface="Times New Roman"/>
              <a:sym typeface="Times New Roman"/>
            </a:endParaRPr>
          </a:p>
          <a:p>
            <a:pPr indent="0" lvl="0" marL="0" rtl="0" algn="l">
              <a:spcBef>
                <a:spcPts val="200"/>
              </a:spcBef>
              <a:spcAft>
                <a:spcPts val="0"/>
              </a:spcAft>
              <a:buClr>
                <a:schemeClr val="dk1"/>
              </a:buClr>
              <a:buSzPts val="1100"/>
              <a:buFont typeface="Arial"/>
              <a:buNone/>
            </a:pPr>
            <a:r>
              <a:t/>
            </a:r>
            <a:endParaRPr sz="1000">
              <a:solidFill>
                <a:srgbClr val="666666"/>
              </a:solidFill>
              <a:latin typeface="Times New Roman"/>
              <a:ea typeface="Times New Roman"/>
              <a:cs typeface="Times New Roman"/>
              <a:sym typeface="Times New Roman"/>
            </a:endParaRPr>
          </a:p>
          <a:p>
            <a:pPr indent="0" lvl="0" marL="0" rtl="0" algn="l">
              <a:spcBef>
                <a:spcPts val="200"/>
              </a:spcBef>
              <a:spcAft>
                <a:spcPts val="0"/>
              </a:spcAft>
              <a:buClr>
                <a:schemeClr val="dk1"/>
              </a:buClr>
              <a:buSzPts val="1100"/>
              <a:buFont typeface="Arial"/>
              <a:buNone/>
            </a:pPr>
            <a:r>
              <a:rPr lang="en" sz="1000">
                <a:solidFill>
                  <a:srgbClr val="666666"/>
                </a:solidFill>
                <a:latin typeface="Times New Roman"/>
                <a:ea typeface="Times New Roman"/>
                <a:cs typeface="Times New Roman"/>
                <a:sym typeface="Times New Roman"/>
              </a:rPr>
              <a:t>“please rank this paper relative to all serious research in the same area that you have encountered in the last three years. For example, choose 60% if you think this paper is better than 60% of such work.”</a:t>
            </a:r>
            <a:endParaRPr>
              <a:solidFill>
                <a:schemeClr val="dk1"/>
              </a:solidFill>
            </a:endParaRPr>
          </a:p>
          <a:p>
            <a:pPr indent="0" lvl="0" marL="0" rtl="0" algn="l">
              <a:spcBef>
                <a:spcPts val="200"/>
              </a:spcBef>
              <a:spcAft>
                <a:spcPts val="0"/>
              </a:spcAft>
              <a:buClr>
                <a:schemeClr val="dk1"/>
              </a:buClr>
              <a:buSzPts val="1100"/>
              <a:buFont typeface="Arial"/>
              <a:buNone/>
            </a:pPr>
            <a:r>
              <a:t/>
            </a:r>
            <a:endParaRPr sz="1000">
              <a:solidFill>
                <a:srgbClr val="666666"/>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0f9167a26f_0_3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0f9167a26f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666666"/>
                </a:solidFill>
                <a:latin typeface="Times New Roman"/>
                <a:ea typeface="Times New Roman"/>
                <a:cs typeface="Times New Roman"/>
                <a:sym typeface="Times New Roman"/>
              </a:rPr>
              <a:t>Overall rating, categories like methodological rigor, practical/research advancements, logic and communication, relevance, connections and usefulness to real-world</a:t>
            </a:r>
            <a:r>
              <a:rPr i="1" lang="en" sz="1000">
                <a:solidFill>
                  <a:srgbClr val="666666"/>
                </a:solidFill>
                <a:latin typeface="Times New Roman"/>
                <a:ea typeface="Times New Roman"/>
                <a:cs typeface="Times New Roman"/>
                <a:sym typeface="Times New Roman"/>
              </a:rPr>
              <a:t>. </a:t>
            </a:r>
            <a:r>
              <a:rPr lang="en" sz="1000">
                <a:solidFill>
                  <a:srgbClr val="666666"/>
                </a:solidFill>
                <a:latin typeface="Times New Roman"/>
                <a:ea typeface="Times New Roman"/>
                <a:cs typeface="Times New Roman"/>
                <a:sym typeface="Times New Roman"/>
              </a:rPr>
              <a:t> And ‘what tier journal will [separately ‘should’] this be published in’?</a:t>
            </a:r>
            <a:endParaRPr sz="1150">
              <a:solidFill>
                <a:schemeClr val="dk1"/>
              </a:solidFill>
              <a:latin typeface="Times New Roman"/>
              <a:ea typeface="Times New Roman"/>
              <a:cs typeface="Times New Roman"/>
              <a:sym typeface="Times New Roman"/>
            </a:endParaRPr>
          </a:p>
          <a:p>
            <a:pPr indent="-301625" lvl="0" marL="457200" marR="0" rtl="0" algn="l">
              <a:spcBef>
                <a:spcPts val="0"/>
              </a:spcBef>
              <a:spcAft>
                <a:spcPts val="0"/>
              </a:spcAft>
              <a:buClr>
                <a:schemeClr val="dk1"/>
              </a:buClr>
              <a:buSzPts val="1150"/>
              <a:buFont typeface="Times New Roman"/>
              <a:buChar char="-"/>
            </a:pPr>
            <a:r>
              <a:rPr lang="en" sz="1150">
                <a:solidFill>
                  <a:schemeClr val="dk1"/>
                </a:solidFill>
                <a:latin typeface="Times New Roman"/>
                <a:ea typeface="Times New Roman"/>
                <a:cs typeface="Times New Roman"/>
                <a:sym typeface="Times New Roman"/>
              </a:rPr>
              <a:t>Transparent processes </a:t>
            </a:r>
            <a:endParaRPr sz="1150">
              <a:solidFill>
                <a:schemeClr val="dk1"/>
              </a:solidFill>
              <a:latin typeface="Times New Roman"/>
              <a:ea typeface="Times New Roman"/>
              <a:cs typeface="Times New Roman"/>
              <a:sym typeface="Times New Roman"/>
            </a:endParaRPr>
          </a:p>
          <a:p>
            <a:pPr indent="-301625" lvl="0" marL="457200" marR="0" rtl="0" algn="l">
              <a:spcBef>
                <a:spcPts val="0"/>
              </a:spcBef>
              <a:spcAft>
                <a:spcPts val="0"/>
              </a:spcAft>
              <a:buClr>
                <a:schemeClr val="dk1"/>
              </a:buClr>
              <a:buSzPts val="1150"/>
              <a:buFont typeface="Times New Roman"/>
              <a:buChar char="-"/>
            </a:pPr>
            <a:r>
              <a:rPr lang="en" sz="1150">
                <a:solidFill>
                  <a:schemeClr val="dk1"/>
                </a:solidFill>
                <a:latin typeface="Times New Roman"/>
                <a:ea typeface="Times New Roman"/>
                <a:cs typeface="Times New Roman"/>
                <a:sym typeface="Times New Roman"/>
              </a:rPr>
              <a:t>Emphasize rigor, robustness, communication over novelty &amp; cleverness </a:t>
            </a:r>
            <a:endParaRPr sz="1150">
              <a:solidFill>
                <a:schemeClr val="dk1"/>
              </a:solidFill>
              <a:latin typeface="Times New Roman"/>
              <a:ea typeface="Times New Roman"/>
              <a:cs typeface="Times New Roman"/>
              <a:sym typeface="Times New Roman"/>
            </a:endParaRPr>
          </a:p>
          <a:p>
            <a:pPr indent="-301625" lvl="0" marL="457200" marR="0" rtl="0" algn="l">
              <a:spcBef>
                <a:spcPts val="0"/>
              </a:spcBef>
              <a:spcAft>
                <a:spcPts val="0"/>
              </a:spcAft>
              <a:buClr>
                <a:schemeClr val="dk1"/>
              </a:buClr>
              <a:buSzPts val="1150"/>
              <a:buFont typeface="Times New Roman"/>
              <a:buChar char="-"/>
            </a:pPr>
            <a:r>
              <a:rPr lang="en" sz="1150">
                <a:solidFill>
                  <a:schemeClr val="dk1"/>
                </a:solidFill>
                <a:latin typeface="Times New Roman"/>
                <a:ea typeface="Times New Roman"/>
                <a:cs typeface="Times New Roman"/>
                <a:sym typeface="Times New Roman"/>
              </a:rPr>
              <a:t>Focus: global impact, economics and social science</a:t>
            </a:r>
            <a:endParaRPr sz="1200">
              <a:solidFill>
                <a:schemeClr val="dk1"/>
              </a:solidFill>
              <a:latin typeface="Times New Roman"/>
              <a:ea typeface="Times New Roman"/>
              <a:cs typeface="Times New Roman"/>
              <a:sym typeface="Times New Roman"/>
            </a:endParaRPr>
          </a:p>
          <a:p>
            <a:pPr indent="0" lvl="0" marL="0" rtl="0" algn="l">
              <a:spcBef>
                <a:spcPts val="9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200"/>
              </a:spcBef>
              <a:spcAft>
                <a:spcPts val="0"/>
              </a:spcAft>
              <a:buClr>
                <a:schemeClr val="dk1"/>
              </a:buClr>
              <a:buSzPts val="1100"/>
              <a:buFont typeface="Arial"/>
              <a:buNone/>
            </a:pPr>
            <a:r>
              <a:t/>
            </a:r>
            <a:endParaRPr sz="1000">
              <a:solidFill>
                <a:srgbClr val="666666"/>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c567dbc044_0_60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c567dbc044_0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c580bf7ad4_0_2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c580bf7ad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200"/>
              </a:spcBef>
              <a:spcAft>
                <a:spcPts val="0"/>
              </a:spcAft>
              <a:buClr>
                <a:schemeClr val="dk1"/>
              </a:buClr>
              <a:buSzPts val="1100"/>
              <a:buFont typeface="Arial"/>
              <a:buNone/>
            </a:pPr>
            <a:r>
              <a:rPr lang="en" sz="1000">
                <a:solidFill>
                  <a:srgbClr val="666666"/>
                </a:solidFill>
                <a:latin typeface="Times New Roman"/>
                <a:ea typeface="Times New Roman"/>
                <a:cs typeface="Times New Roman"/>
                <a:sym typeface="Times New Roman"/>
              </a:rPr>
              <a:t>The Unjournal is trying a somewhat different approach, ‘proactively’ pushing forward with new resources, incentives, and organization; with a grant to specifically focus on globally-impactful research in economics and quantitative social science. [Tease our output here?]. </a:t>
            </a:r>
            <a:endParaRPr sz="1000">
              <a:solidFill>
                <a:srgbClr val="666666"/>
              </a:solidFill>
              <a:latin typeface="Times New Roman"/>
              <a:ea typeface="Times New Roman"/>
              <a:cs typeface="Times New Roman"/>
              <a:sym typeface="Times New Roman"/>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c580bf7ad4_0_12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c580bf7ad4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0" rtl="0" algn="l">
              <a:spcBef>
                <a:spcPts val="0"/>
              </a:spcBef>
              <a:spcAft>
                <a:spcPts val="0"/>
              </a:spcAft>
              <a:buNone/>
            </a:pPr>
            <a:r>
              <a:rPr i="1" lang="en" sz="1000">
                <a:solidFill>
                  <a:srgbClr val="666666"/>
                </a:solidFill>
                <a:latin typeface="Times New Roman"/>
                <a:ea typeface="Times New Roman"/>
                <a:cs typeface="Times New Roman"/>
                <a:sym typeface="Times New Roman"/>
              </a:rPr>
              <a:t>Esp. “directly evaluating” papers in top WP series (NBER) as well as published but under-evaluated work</a:t>
            </a:r>
            <a:endParaRPr i="1" sz="1000">
              <a:solidFill>
                <a:srgbClr val="666666"/>
              </a:solidFill>
              <a:latin typeface="Times New Roman"/>
              <a:ea typeface="Times New Roman"/>
              <a:cs typeface="Times New Roman"/>
              <a:sym typeface="Times New Roman"/>
            </a:endParaRPr>
          </a:p>
          <a:p>
            <a:pPr indent="0" lvl="0" marL="0" marR="0" rtl="0" algn="l">
              <a:spcBef>
                <a:spcPts val="900"/>
              </a:spcBef>
              <a:spcAft>
                <a:spcPts val="0"/>
              </a:spcAft>
              <a:buNone/>
            </a:pPr>
            <a:r>
              <a:rPr i="1" lang="en" sz="1150">
                <a:solidFill>
                  <a:srgbClr val="666666"/>
                </a:solidFill>
                <a:latin typeface="Times New Roman"/>
                <a:ea typeface="Times New Roman"/>
                <a:cs typeface="Times New Roman"/>
                <a:sym typeface="Times New Roman"/>
              </a:rPr>
              <a:t>$450 average compensation, including incentives for strong and prompt work. </a:t>
            </a:r>
            <a:endParaRPr i="1" sz="1150">
              <a:solidFill>
                <a:srgbClr val="666666"/>
              </a:solidFill>
              <a:latin typeface="Times New Roman"/>
              <a:ea typeface="Times New Roman"/>
              <a:cs typeface="Times New Roman"/>
              <a:sym typeface="Times New Roman"/>
            </a:endParaRPr>
          </a:p>
          <a:p>
            <a:pPr indent="0" lvl="0" marL="0" marR="0" rtl="0" algn="l">
              <a:spcBef>
                <a:spcPts val="900"/>
              </a:spcBef>
              <a:spcAft>
                <a:spcPts val="0"/>
              </a:spcAft>
              <a:buNone/>
            </a:pPr>
            <a:r>
              <a:rPr i="1" lang="en" sz="1150">
                <a:solidFill>
                  <a:srgbClr val="666666"/>
                </a:solidFill>
                <a:latin typeface="Times New Roman"/>
                <a:ea typeface="Times New Roman"/>
                <a:cs typeface="Times New Roman"/>
                <a:sym typeface="Times New Roman"/>
              </a:rPr>
              <a:t> It’s a ‘bridge’. Authors can submit work to UJ and also traditional journals.  This also enables benchmarking our ratings.</a:t>
            </a:r>
            <a:endParaRPr i="1" sz="1150">
              <a:solidFill>
                <a:srgbClr val="666666"/>
              </a:solidFill>
              <a:latin typeface="Times New Roman"/>
              <a:ea typeface="Times New Roman"/>
              <a:cs typeface="Times New Roman"/>
              <a:sym typeface="Times New Roman"/>
            </a:endParaRPr>
          </a:p>
          <a:p>
            <a:pPr indent="0" lvl="0" marL="0" marR="0" rtl="0" algn="l">
              <a:spcBef>
                <a:spcPts val="900"/>
              </a:spcBef>
              <a:spcAft>
                <a:spcPts val="900"/>
              </a:spcAft>
              <a:buClr>
                <a:schemeClr val="dk1"/>
              </a:buClr>
              <a:buSzPts val="1100"/>
              <a:buFont typeface="Arial"/>
              <a:buNone/>
            </a:pPr>
            <a:r>
              <a:t/>
            </a:r>
            <a:endParaRPr i="1" sz="1000">
              <a:solidFill>
                <a:srgbClr val="666666"/>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d97fc4c6eb_0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d97fc4c6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In this lightning talk, l'll quickly go over why we thought there was a need for this [transparent, peer-reviewed evaluation of research, separate from journals]. Then I'll explain The Unjournal's basic process, our progress and growth, and I’Il end with a slide on how you can get involved, </a:t>
            </a:r>
            <a:br>
              <a:rPr lang="en" sz="1200">
                <a:solidFill>
                  <a:schemeClr val="dk1"/>
                </a:solidFill>
                <a:latin typeface="Times New Roman"/>
                <a:ea typeface="Times New Roman"/>
                <a:cs typeface="Times New Roman"/>
                <a:sym typeface="Times New Roman"/>
              </a:rPr>
            </a:br>
            <a:br>
              <a:rPr lang="en" sz="1200">
                <a:solidFill>
                  <a:schemeClr val="dk1"/>
                </a:solidFill>
                <a:latin typeface="Times New Roman"/>
                <a:ea typeface="Times New Roman"/>
                <a:cs typeface="Times New Roman"/>
                <a:sym typeface="Times New Roman"/>
              </a:rPr>
            </a:b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c580bf7ad4_0_14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c580bf7ad4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d97fc4c6eb_1_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d97fc4c6eb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rPr lang="en" sz="1000">
                <a:solidFill>
                  <a:srgbClr val="666666"/>
                </a:solidFill>
                <a:latin typeface="Times New Roman"/>
                <a:ea typeface="Times New Roman"/>
                <a:cs typeface="Times New Roman"/>
                <a:sym typeface="Times New Roman"/>
              </a:rPr>
              <a:t>Overall rating, categories like methodological rigor, practical/research advancements, logic and communication, relevance, connections and usefulness to real-world</a:t>
            </a:r>
            <a:r>
              <a:rPr i="1" lang="en" sz="1000">
                <a:solidFill>
                  <a:srgbClr val="666666"/>
                </a:solidFill>
                <a:latin typeface="Times New Roman"/>
                <a:ea typeface="Times New Roman"/>
                <a:cs typeface="Times New Roman"/>
                <a:sym typeface="Times New Roman"/>
              </a:rPr>
              <a:t>. </a:t>
            </a:r>
            <a:r>
              <a:rPr lang="en" sz="1000">
                <a:solidFill>
                  <a:srgbClr val="666666"/>
                </a:solidFill>
                <a:latin typeface="Times New Roman"/>
                <a:ea typeface="Times New Roman"/>
                <a:cs typeface="Times New Roman"/>
                <a:sym typeface="Times New Roman"/>
              </a:rPr>
              <a:t> And ‘what tier journal will [separately ‘should’] this be published in’?</a:t>
            </a:r>
            <a:endParaRPr sz="1150">
              <a:solidFill>
                <a:schemeClr val="dk1"/>
              </a:solidFill>
              <a:latin typeface="Times New Roman"/>
              <a:ea typeface="Times New Roman"/>
              <a:cs typeface="Times New Roman"/>
              <a:sym typeface="Times New Roman"/>
            </a:endParaRPr>
          </a:p>
          <a:p>
            <a:pPr indent="-301625" lvl="0" marL="457200" marR="0" rtl="0" algn="l">
              <a:spcBef>
                <a:spcPts val="900"/>
              </a:spcBef>
              <a:spcAft>
                <a:spcPts val="0"/>
              </a:spcAft>
              <a:buClr>
                <a:schemeClr val="dk1"/>
              </a:buClr>
              <a:buSzPts val="1150"/>
              <a:buFont typeface="Times New Roman"/>
              <a:buChar char="-"/>
            </a:pPr>
            <a:r>
              <a:rPr lang="en" sz="1150">
                <a:solidFill>
                  <a:schemeClr val="dk1"/>
                </a:solidFill>
                <a:latin typeface="Times New Roman"/>
                <a:ea typeface="Times New Roman"/>
                <a:cs typeface="Times New Roman"/>
                <a:sym typeface="Times New Roman"/>
              </a:rPr>
              <a:t>Transparent processes </a:t>
            </a:r>
            <a:endParaRPr sz="1150">
              <a:solidFill>
                <a:schemeClr val="dk1"/>
              </a:solidFill>
              <a:latin typeface="Times New Roman"/>
              <a:ea typeface="Times New Roman"/>
              <a:cs typeface="Times New Roman"/>
              <a:sym typeface="Times New Roman"/>
            </a:endParaRPr>
          </a:p>
          <a:p>
            <a:pPr indent="-301625" lvl="0" marL="457200" marR="0" rtl="0" algn="l">
              <a:spcBef>
                <a:spcPts val="0"/>
              </a:spcBef>
              <a:spcAft>
                <a:spcPts val="0"/>
              </a:spcAft>
              <a:buClr>
                <a:schemeClr val="dk1"/>
              </a:buClr>
              <a:buSzPts val="1150"/>
              <a:buFont typeface="Times New Roman"/>
              <a:buChar char="-"/>
            </a:pPr>
            <a:r>
              <a:rPr lang="en" sz="1150">
                <a:solidFill>
                  <a:schemeClr val="dk1"/>
                </a:solidFill>
                <a:latin typeface="Times New Roman"/>
                <a:ea typeface="Times New Roman"/>
                <a:cs typeface="Times New Roman"/>
                <a:sym typeface="Times New Roman"/>
              </a:rPr>
              <a:t>Emphasize rigor, robustness, communication over novelty &amp; cleverness </a:t>
            </a:r>
            <a:endParaRPr sz="1150">
              <a:solidFill>
                <a:schemeClr val="dk1"/>
              </a:solidFill>
              <a:latin typeface="Times New Roman"/>
              <a:ea typeface="Times New Roman"/>
              <a:cs typeface="Times New Roman"/>
              <a:sym typeface="Times New Roman"/>
            </a:endParaRPr>
          </a:p>
          <a:p>
            <a:pPr indent="-301625" lvl="0" marL="457200" marR="0" rtl="0" algn="l">
              <a:spcBef>
                <a:spcPts val="0"/>
              </a:spcBef>
              <a:spcAft>
                <a:spcPts val="0"/>
              </a:spcAft>
              <a:buClr>
                <a:schemeClr val="dk1"/>
              </a:buClr>
              <a:buSzPts val="1150"/>
              <a:buFont typeface="Times New Roman"/>
              <a:buChar char="-"/>
            </a:pPr>
            <a:r>
              <a:rPr lang="en" sz="1150">
                <a:solidFill>
                  <a:schemeClr val="dk1"/>
                </a:solidFill>
                <a:latin typeface="Times New Roman"/>
                <a:ea typeface="Times New Roman"/>
                <a:cs typeface="Times New Roman"/>
                <a:sym typeface="Times New Roman"/>
              </a:rPr>
              <a:t>Focus: global impact, economics and social science</a:t>
            </a:r>
            <a:endParaRPr sz="1200">
              <a:solidFill>
                <a:schemeClr val="dk1"/>
              </a:solidFill>
              <a:latin typeface="Times New Roman"/>
              <a:ea typeface="Times New Roman"/>
              <a:cs typeface="Times New Roman"/>
              <a:sym typeface="Times New Roman"/>
            </a:endParaRPr>
          </a:p>
          <a:p>
            <a:pPr indent="0" lvl="0" marL="0" rtl="0" algn="l">
              <a:spcBef>
                <a:spcPts val="90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d97fc4c6eb_1_2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d97fc4c6eb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d97fc4c6eb_1_1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d97fc4c6eb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0f9167a26f_0_5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0f9167a26f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c580bf7ad4_0_16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c580bf7ad4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666666"/>
                </a:solidFill>
                <a:latin typeface="Cormorant Garamond"/>
                <a:ea typeface="Cormorant Garamond"/>
                <a:cs typeface="Cormorant Garamond"/>
                <a:sym typeface="Cormorant Garamond"/>
              </a:rPr>
              <a:t>Cultivating links with Knowledge Futures, COS, Effective Thesis, PREreview, Institute for Replication, Replicats,  IGDORE, BITSS, …</a:t>
            </a:r>
            <a:endParaRPr sz="1000">
              <a:solidFill>
                <a:srgbClr val="666666"/>
              </a:solidFill>
              <a:latin typeface="Cormorant Garamond"/>
              <a:ea typeface="Cormorant Garamond"/>
              <a:cs typeface="Cormorant Garamond"/>
              <a:sym typeface="Cormorant Garamond"/>
            </a:endParaRPr>
          </a:p>
          <a:p>
            <a:pPr indent="0" lvl="0" marL="0" rtl="0" algn="l">
              <a:spcBef>
                <a:spcPts val="100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c580bf7ad4_0_18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c580bf7ad4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0f9167a26f_0_7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0f9167a26f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0f9167a26f_0_7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0f9167a26f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As I’ve suggested, this is a collective action problem. I’m happy to chat about our approaches to  cracking this one, and our progress. </a:t>
            </a:r>
            <a:endParaRPr sz="1200">
              <a:solidFill>
                <a:schemeClr val="dk1"/>
              </a:solidFill>
              <a:latin typeface="Times New Roman"/>
              <a:ea typeface="Times New Roman"/>
              <a:cs typeface="Times New Roman"/>
              <a:sym typeface="Times New Roman"/>
            </a:endParaRPr>
          </a:p>
          <a:p>
            <a:pPr indent="0" lvl="0" marL="0" rtl="0" algn="l">
              <a:spcBef>
                <a:spcPts val="1000"/>
              </a:spcBef>
              <a:spcAft>
                <a:spcPts val="0"/>
              </a:spcAft>
              <a:buNone/>
            </a:pPr>
            <a:r>
              <a:rPr lang="en" sz="1200">
                <a:solidFill>
                  <a:schemeClr val="dk1"/>
                </a:solidFill>
                <a:latin typeface="Times New Roman"/>
                <a:ea typeface="Times New Roman"/>
                <a:cs typeface="Times New Roman"/>
                <a:sym typeface="Times New Roman"/>
              </a:rPr>
              <a:t>We’re also working to benchmark our ratings and ‘have our evaluations evaluated’.</a:t>
            </a:r>
            <a:br>
              <a:rPr lang="en"/>
            </a:br>
            <a:br>
              <a:rPr lang="en"/>
            </a:br>
            <a:br>
              <a:rPr lang="en"/>
            </a:br>
            <a:r>
              <a:rPr lang="en"/>
              <a:t>Moved – </a:t>
            </a:r>
            <a:r>
              <a:rPr lang="en">
                <a:solidFill>
                  <a:schemeClr val="dk1"/>
                </a:solidFill>
              </a:rPr>
              <a:t>See discussion space: </a:t>
            </a:r>
            <a:r>
              <a:rPr lang="en" u="sng">
                <a:solidFill>
                  <a:srgbClr val="0097A7"/>
                </a:solidFill>
                <a:hlinkClick r:id="rId2">
                  <a:extLst>
                    <a:ext uri="{A12FA001-AC4F-418D-AE19-62706E023703}">
                      <ahyp:hlinkClr val="tx"/>
                    </a:ext>
                  </a:extLst>
                </a:hlinkClick>
              </a:rPr>
              <a:t>“</a:t>
            </a:r>
            <a:r>
              <a:rPr b="1" lang="en" u="sng">
                <a:solidFill>
                  <a:srgbClr val="0097A7"/>
                </a:solidFill>
                <a:hlinkClick r:id="rId3">
                  <a:extLst>
                    <a:ext uri="{A12FA001-AC4F-418D-AE19-62706E023703}">
                      <ahyp:hlinkClr val="tx"/>
                    </a:ext>
                  </a:extLst>
                </a:hlinkClick>
              </a:rPr>
              <a:t>... How &amp; why will this succeed or fail?</a:t>
            </a:r>
            <a:r>
              <a:rPr lang="en" u="sng">
                <a:solidFill>
                  <a:srgbClr val="0097A7"/>
                </a:solidFill>
                <a:hlinkClick r:id="rId4">
                  <a:extLst>
                    <a:ext uri="{A12FA001-AC4F-418D-AE19-62706E023703}">
                      <ahyp:hlinkClr val="tx"/>
                    </a:ext>
                  </a:extLst>
                </a:hlinkClick>
              </a:rPr>
              <a:t>”</a:t>
            </a:r>
            <a:br>
              <a:rPr lang="en"/>
            </a:br>
            <a:r>
              <a:rPr lang="en">
                <a:solidFill>
                  <a:schemeClr val="dk1"/>
                </a:solidFill>
              </a:rPr>
              <a:t>See discussion space: “</a:t>
            </a:r>
            <a:r>
              <a:rPr b="1" lang="en" u="sng">
                <a:solidFill>
                  <a:srgbClr val="0097A7"/>
                </a:solidFill>
                <a:hlinkClick r:id="rId5">
                  <a:extLst>
                    <a:ext uri="{A12FA001-AC4F-418D-AE19-62706E023703}">
                      <ahyp:hlinkClr val="tx"/>
                    </a:ext>
                  </a:extLst>
                </a:hlinkClick>
              </a:rPr>
              <a:t>Structured evaluation metrics:</a:t>
            </a:r>
            <a:r>
              <a:rPr lang="en" u="sng">
                <a:solidFill>
                  <a:srgbClr val="0097A7"/>
                </a:solidFill>
                <a:hlinkClick r:id="rId6">
                  <a:extLst>
                    <a:ext uri="{A12FA001-AC4F-418D-AE19-62706E023703}">
                      <ahyp:hlinkClr val="tx"/>
                    </a:ext>
                  </a:extLst>
                </a:hlinkClick>
              </a:rPr>
              <a:t> (How) should we rate research?”</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c580bf7ad4_0_20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c580bf7ad4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You can help us solve the Collective Action Problem: “Sign up”; take visible steps to identify yourself as ‘part of the new system’;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early-adopters will be rewarded. Spread the word. </a:t>
            </a:r>
            <a:br>
              <a:rPr lang="en" sz="1200">
                <a:solidFill>
                  <a:schemeClr val="dk1"/>
                </a:solidFill>
                <a:latin typeface="Times New Roman"/>
                <a:ea typeface="Times New Roman"/>
                <a:cs typeface="Times New Roman"/>
                <a:sym typeface="Times New Roman"/>
              </a:rPr>
            </a:b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E.g., consider submitting your research to The Unjournal,</a:t>
            </a:r>
            <a:endParaRPr sz="1200">
              <a:solidFill>
                <a:schemeClr val="dk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Join our team/orbit</a:t>
            </a:r>
            <a:endParaRPr sz="1200">
              <a:solidFill>
                <a:schemeClr val="dk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Join our evaluator pool (paid evaluation</a:t>
            </a:r>
            <a:endParaRPr sz="1200">
              <a:solidFill>
                <a:schemeClr val="dk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Become a field specialist or Unjournal Research Affiliate; suggest work for us to evaluate, hel[ us prioritize it</a:t>
            </a:r>
            <a:endParaRPr sz="1200">
              <a:solidFill>
                <a:schemeClr val="dk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Our management team, advisory board</a:t>
            </a:r>
            <a:endParaRPr sz="1200">
              <a:solidFill>
                <a:schemeClr val="dk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We are building tools and systems → apply these to other fields and areas</a:t>
            </a:r>
            <a:endParaRPr sz="1200">
              <a:solidFill>
                <a:schemeClr val="dk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We welcome your feedback and opinions</a:t>
            </a:r>
            <a:endParaRPr i="1" sz="1000">
              <a:solidFill>
                <a:srgbClr val="666666"/>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c580bf7ad4_0_4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c580bf7ad4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c580bf7ad4_0_8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c580bf7ad4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200"/>
              </a:spcBef>
              <a:spcAft>
                <a:spcPts val="0"/>
              </a:spcAft>
              <a:buClr>
                <a:schemeClr val="dk1"/>
              </a:buClr>
              <a:buSzPts val="1100"/>
              <a:buFont typeface="Arial"/>
              <a:buNone/>
            </a:pPr>
            <a:r>
              <a:rPr lang="en">
                <a:solidFill>
                  <a:schemeClr val="dk1"/>
                </a:solidFill>
                <a:latin typeface="Cormorant Garamond"/>
                <a:ea typeface="Cormorant Garamond"/>
                <a:cs typeface="Cormorant Garamond"/>
                <a:sym typeface="Cormorant Garamond"/>
              </a:rPr>
              <a:t>We have the technical ability to publish to the whole world for free. With beautiful interactive, living,  transparent-process formats. And we can communicate and give anonymous/public feedback instantly. </a:t>
            </a:r>
            <a:endParaRPr>
              <a:solidFill>
                <a:schemeClr val="dk1"/>
              </a:solidFill>
              <a:latin typeface="Cormorant Garamond"/>
              <a:ea typeface="Cormorant Garamond"/>
              <a:cs typeface="Cormorant Garamond"/>
              <a:sym typeface="Cormorant Garamond"/>
            </a:endParaRPr>
          </a:p>
          <a:p>
            <a:pPr indent="0" lvl="0" marL="0" rtl="0" algn="l">
              <a:spcBef>
                <a:spcPts val="200"/>
              </a:spcBef>
              <a:spcAft>
                <a:spcPts val="0"/>
              </a:spcAft>
              <a:buClr>
                <a:schemeClr val="dk1"/>
              </a:buClr>
              <a:buSzPts val="1100"/>
              <a:buFont typeface="Arial"/>
              <a:buNone/>
            </a:pPr>
            <a:r>
              <a:t/>
            </a:r>
            <a:endParaRPr/>
          </a:p>
          <a:p>
            <a:pPr indent="0" lvl="0" marL="0" rtl="0" algn="l">
              <a:spcBef>
                <a:spcPts val="200"/>
              </a:spcBef>
              <a:spcAft>
                <a:spcPts val="0"/>
              </a:spcAft>
              <a:buClr>
                <a:schemeClr val="dk1"/>
              </a:buClr>
              <a:buSzPts val="1100"/>
              <a:buFont typeface="Arial"/>
              <a:buNone/>
            </a:pPr>
            <a:r>
              <a:t/>
            </a:r>
            <a:endParaRPr/>
          </a:p>
          <a:p>
            <a:pPr indent="0" lvl="0" marL="0" rtl="0" algn="l">
              <a:spcBef>
                <a:spcPts val="200"/>
              </a:spcBef>
              <a:spcAft>
                <a:spcPts val="0"/>
              </a:spcAft>
              <a:buClr>
                <a:schemeClr val="dk1"/>
              </a:buClr>
              <a:buSzPts val="1100"/>
              <a:buFont typeface="Arial"/>
              <a:buNone/>
            </a:pPr>
            <a:r>
              <a:rPr lang="en" sz="1000" u="sng">
                <a:solidFill>
                  <a:srgbClr val="1155CC"/>
                </a:solidFill>
                <a:latin typeface="Times New Roman"/>
                <a:ea typeface="Times New Roman"/>
                <a:cs typeface="Times New Roman"/>
                <a:sym typeface="Times New Roman"/>
                <a:hlinkClick r:id="rId2">
                  <a:extLst>
                    <a:ext uri="{A12FA001-AC4F-418D-AE19-62706E023703}">
                      <ahyp:hlinkClr val="tx"/>
                    </a:ext>
                  </a:extLst>
                </a:hlinkClick>
              </a:rPr>
              <a:t>Tenure-Track criteria — Department of Economics</a:t>
            </a:r>
            <a:r>
              <a:rPr lang="en" sz="1000">
                <a:solidFill>
                  <a:schemeClr val="dk1"/>
                </a:solidFill>
                <a:latin typeface="Times New Roman"/>
                <a:ea typeface="Times New Roman"/>
                <a:cs typeface="Times New Roman"/>
                <a:sym typeface="Times New Roman"/>
              </a:rPr>
              <a:t> </a:t>
            </a:r>
            <a:endParaRPr sz="1000">
              <a:solidFill>
                <a:schemeClr val="dk1"/>
              </a:solidFill>
              <a:latin typeface="Times New Roman"/>
              <a:ea typeface="Times New Roman"/>
              <a:cs typeface="Times New Roman"/>
              <a:sym typeface="Times New Roman"/>
            </a:endParaRPr>
          </a:p>
          <a:p>
            <a:pPr indent="-292100" lvl="0" marL="457200" rtl="0" algn="l">
              <a:spcBef>
                <a:spcPts val="20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Considering these goals, the following may currently describe an average successful candidate: At least one article published in a top-5 general interest journal in economics (or equivalent in statistics or finance), reflecting the candidate’s quality of research and broader research agenda, and establishing the candidate as a leader in his or her field.</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In addition, a number of published articles in top field journals and maybe further articles in lower ranked journals.</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c580bf7ad4_0_5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c580bf7ad4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The old system (which is to a large extent our current system) was built around a world of printed volumes and snail mail. These imposed a natural filter: access to a scarce resource (space in a printed journal), which was helpful.  But it doesn’t need to persist we can rate, filter, and curate in other ways.  </a:t>
            </a:r>
            <a:br>
              <a:rPr lang="en" sz="1200">
                <a:solidFill>
                  <a:schemeClr val="dk1"/>
                </a:solidFill>
                <a:latin typeface="Times New Roman"/>
                <a:ea typeface="Times New Roman"/>
                <a:cs typeface="Times New Roman"/>
                <a:sym typeface="Times New Roman"/>
              </a:rPr>
            </a:br>
            <a:br>
              <a:rPr lang="en" sz="1200">
                <a:solidFill>
                  <a:schemeClr val="dk1"/>
                </a:solidFill>
                <a:latin typeface="Times New Roman"/>
                <a:ea typeface="Times New Roman"/>
                <a:cs typeface="Times New Roman"/>
                <a:sym typeface="Times New Roman"/>
              </a:rPr>
            </a:br>
            <a:r>
              <a:rPr lang="en" sz="1200">
                <a:solidFill>
                  <a:schemeClr val="dk1"/>
                </a:solidFill>
                <a:latin typeface="Times New Roman"/>
                <a:ea typeface="Times New Roman"/>
                <a:cs typeface="Times New Roman"/>
                <a:sym typeface="Times New Roman"/>
              </a:rPr>
              <a:t>We now have the technical ability to publish to the whole world for free. With beautiful interactive, living, transparent-process formats. And we can communicate and give anonymous/public feedback instantly, and even use tools to help us  ‘chat’ with readers. </a:t>
            </a:r>
            <a:br>
              <a:rPr lang="en" sz="1200">
                <a:solidFill>
                  <a:schemeClr val="dk1"/>
                </a:solidFill>
                <a:latin typeface="Times New Roman"/>
                <a:ea typeface="Times New Roman"/>
                <a:cs typeface="Times New Roman"/>
                <a:sym typeface="Times New Roman"/>
              </a:rPr>
            </a:b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But we haven’t moved on, in important ways. We’re still locked in by poorlycoordinated institutions and second-order beliefs and expectations – Academics “have to” publish in these journals (sometimes it’s even an explicit tenure criteria).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Our system is still based on legacy technology. You would never build it like this today. We can do better. </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0f9167a26f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0f9167a26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1c1d4c1ac3_2_21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31c1d4c1ac3_2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People have a range of complaints – inefficiency, randomness, slowness, unfairness, rents, etc. Our approach solves some of these, we just need people to be willing to put their action where their mouth is.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1c1d4c1ac3_2_22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1c1d4c1ac3_2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Just look on social </a:t>
            </a:r>
            <a:r>
              <a:rPr lang="en"/>
              <a:t>media</a:t>
            </a:r>
            <a:r>
              <a:rPr lang="en"/>
              <a:t> or talk to your </a:t>
            </a:r>
            <a:r>
              <a:rPr lang="en"/>
              <a:t>colleagues</a:t>
            </a:r>
            <a:r>
              <a:rPr lang="en"/>
              <a:t>. If you’re an academic, you </a:t>
            </a:r>
            <a:r>
              <a:rPr lang="en"/>
              <a:t>already</a:t>
            </a:r>
            <a:r>
              <a:rPr lang="en"/>
              <a:t> know this. </a:t>
            </a:r>
            <a:br>
              <a:rPr lang="en"/>
            </a:br>
            <a:br>
              <a:rPr lang="en"/>
            </a:br>
            <a:r>
              <a:rPr lang="en"/>
              <a:t>90% preaching to the choir. ”But we are stuck” they say.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c580bf7ad4_0_9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c580bf7ad4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Open access: There is no need for journals to ‘own’ the research. We can reclaim ‘rents’ taken by for-profit publishers and intermediaries.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Open access also allows for  public communication and reuse (hypothes.is, elicit.org, etc.)</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Evaluation across the research lifecycle; not just one frozen ‘finished’ paper. We’re also supporting COS’ lifecycle journal on this.</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br>
              <a:rPr lang="en" sz="1200">
                <a:solidFill>
                  <a:schemeClr val="dk1"/>
                </a:solidFill>
                <a:latin typeface="Times New Roman"/>
                <a:ea typeface="Times New Roman"/>
                <a:cs typeface="Times New Roman"/>
                <a:sym typeface="Times New Roman"/>
              </a:rPr>
            </a:br>
            <a:r>
              <a:rPr lang="en" sz="1200">
                <a:solidFill>
                  <a:schemeClr val="dk1"/>
                </a:solidFill>
                <a:latin typeface="Times New Roman"/>
                <a:ea typeface="Times New Roman"/>
                <a:cs typeface="Times New Roman"/>
                <a:sym typeface="Times New Roman"/>
              </a:rPr>
              <a:t>Dynamic &amp; transparent formats, such as dynamic documents via Quarto.  We can evaluate these </a:t>
            </a:r>
            <a:r>
              <a:rPr i="1" lang="en" sz="1200">
                <a:solidFill>
                  <a:schemeClr val="dk1"/>
                </a:solidFill>
                <a:latin typeface="Times New Roman"/>
                <a:ea typeface="Times New Roman"/>
                <a:cs typeface="Times New Roman"/>
                <a:sym typeface="Times New Roman"/>
              </a:rPr>
              <a:t>directly</a:t>
            </a:r>
            <a:r>
              <a:rPr lang="en" sz="1200">
                <a:solidFill>
                  <a:schemeClr val="dk1"/>
                </a:solidFill>
                <a:latin typeface="Times New Roman"/>
                <a:ea typeface="Times New Roman"/>
                <a:cs typeface="Times New Roman"/>
                <a:sym typeface="Times New Roman"/>
              </a:rPr>
              <a:t>. This facilitates reproducible and transparent research practices</a:t>
            </a:r>
            <a:br>
              <a:rPr lang="en" sz="1200">
                <a:solidFill>
                  <a:schemeClr val="dk1"/>
                </a:solidFill>
                <a:latin typeface="Times New Roman"/>
                <a:ea typeface="Times New Roman"/>
                <a:cs typeface="Times New Roman"/>
                <a:sym typeface="Times New Roman"/>
              </a:rPr>
            </a:br>
            <a:br>
              <a:rPr lang="en" sz="1200">
                <a:solidFill>
                  <a:schemeClr val="dk1"/>
                </a:solidFill>
                <a:latin typeface="Times New Roman"/>
                <a:ea typeface="Times New Roman"/>
                <a:cs typeface="Times New Roman"/>
                <a:sym typeface="Times New Roman"/>
              </a:rPr>
            </a:br>
            <a:r>
              <a:rPr lang="en" sz="1200">
                <a:solidFill>
                  <a:schemeClr val="dk1"/>
                </a:solidFill>
                <a:latin typeface="Times New Roman"/>
                <a:ea typeface="Times New Roman"/>
                <a:cs typeface="Times New Roman"/>
                <a:sym typeface="Times New Roman"/>
              </a:rPr>
              <a:t>Decoupling allows for flexibility and innovation in general, rather than conservative journals and ‘page limits’. The journal ‘pdf prison’ is not the final product</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br>
              <a:rPr lang="en" sz="1200">
                <a:solidFill>
                  <a:schemeClr val="dk1"/>
                </a:solidFill>
                <a:latin typeface="Times New Roman"/>
                <a:ea typeface="Times New Roman"/>
                <a:cs typeface="Times New Roman"/>
                <a:sym typeface="Times New Roman"/>
              </a:rPr>
            </a:br>
            <a:r>
              <a:rPr lang="en" sz="1200">
                <a:solidFill>
                  <a:schemeClr val="dk1"/>
                </a:solidFill>
                <a:latin typeface="Times New Roman"/>
                <a:ea typeface="Times New Roman"/>
                <a:cs typeface="Times New Roman"/>
                <a:sym typeface="Times New Roman"/>
              </a:rPr>
              <a:t>We are already supporting replication efforts, e.g., evaluators suggest ‘what aspects merit computational reproduction, robustness-checking, replication’ and we pass this to i4replication. (or we can pay evaluators to do this themselves)</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“More informative assessment” – see our output (previews are coming below)</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“Simpler career value” – I think this is the biggest one…</a:t>
            </a:r>
            <a:endParaRPr sz="1200">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365125"/>
            <a:ext cx="7886700" cy="13257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2" name="Google Shape;52;p13"/>
          <p:cNvSpPr txBox="1"/>
          <p:nvPr>
            <p:ph idx="1" type="body"/>
          </p:nvPr>
        </p:nvSpPr>
        <p:spPr>
          <a:xfrm>
            <a:off x="628650" y="1825625"/>
            <a:ext cx="7886700" cy="43512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53" name="Google Shape;53;p13"/>
          <p:cNvSpPr txBox="1"/>
          <p:nvPr>
            <p:ph idx="10" type="dt"/>
          </p:nvPr>
        </p:nvSpPr>
        <p:spPr>
          <a:xfrm>
            <a:off x="628650" y="6356350"/>
            <a:ext cx="2057400" cy="3651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13"/>
          <p:cNvSpPr txBox="1"/>
          <p:nvPr>
            <p:ph idx="11" type="ftr"/>
          </p:nvPr>
        </p:nvSpPr>
        <p:spPr>
          <a:xfrm>
            <a:off x="3028950" y="6356350"/>
            <a:ext cx="3086100" cy="3651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13"/>
          <p:cNvSpPr txBox="1"/>
          <p:nvPr>
            <p:ph idx="12" type="sldNum"/>
          </p:nvPr>
        </p:nvSpPr>
        <p:spPr>
          <a:xfrm>
            <a:off x="6457950" y="6356350"/>
            <a:ext cx="2057400" cy="3651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0"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hyperlink" Target="http://davidreinstein.org" TargetMode="External"/><Relationship Id="rId5" Type="http://schemas.openxmlformats.org/officeDocument/2006/relationships/hyperlink" Target="http://unjournal.pubpub.org" TargetMode="External"/><Relationship Id="rId6" Type="http://schemas.openxmlformats.org/officeDocument/2006/relationships/hyperlink" Target="http://bit.ly/bitssunjournal"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6.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comments" Target="../comments/comment4.xml"/><Relationship Id="rId4" Type="http://schemas.openxmlformats.org/officeDocument/2006/relationships/hyperlink" Target="https://distill.pub/2020/understanding-rl-vision/" TargetMode="External"/><Relationship Id="rId5"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19.png"/><Relationship Id="rId5" Type="http://schemas.openxmlformats.org/officeDocument/2006/relationships/image" Target="../media/image35.png"/><Relationship Id="rId6" Type="http://schemas.openxmlformats.org/officeDocument/2006/relationships/image" Target="../media/image23.png"/><Relationship Id="rId7" Type="http://schemas.openxmlformats.org/officeDocument/2006/relationships/hyperlink" Target="https://quarto-ext.github.io/manuscript-template-jupyter/"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hyperlink" Target="https://bit.ly/UJevalacademic"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37.png"/><Relationship Id="rId4" Type="http://schemas.openxmlformats.org/officeDocument/2006/relationships/hyperlink" Target="http://bit.ly/UJdashboard"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1.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6.png"/><Relationship Id="rId8" Type="http://schemas.openxmlformats.org/officeDocument/2006/relationships/image" Target="../media/image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50.png"/><Relationship Id="rId4" Type="http://schemas.openxmlformats.org/officeDocument/2006/relationships/image" Target="../media/image2.jpg"/><Relationship Id="rId5"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hyperlink" Target="http://bit.ly/UJworkflow" TargetMode="Externa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53.png"/><Relationship Id="rId6" Type="http://schemas.openxmlformats.org/officeDocument/2006/relationships/hyperlink" Target="http://unjournal.pubpub.org" TargetMode="External"/></Relationships>
</file>

<file path=ppt/slides/_rels/slide25.xml.rels><?xml version="1.0" encoding="UTF-8" standalone="yes"?><Relationships xmlns="http://schemas.openxmlformats.org/package/2006/relationships"><Relationship Id="rId10" Type="http://schemas.openxmlformats.org/officeDocument/2006/relationships/image" Target="../media/image44.png"/><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comments" Target="../comments/comment5.xml"/><Relationship Id="rId4" Type="http://schemas.openxmlformats.org/officeDocument/2006/relationships/hyperlink" Target="http://unjournal.pubpub.org" TargetMode="External"/><Relationship Id="rId9" Type="http://schemas.openxmlformats.org/officeDocument/2006/relationships/hyperlink" Target="https://coda.io/d/Public-Database-of-Research_d7VdSLeCrpi/Unjournal-Research-with-potential-for-impact-database_suCwXMPL#_luqRnzt6" TargetMode="External"/><Relationship Id="rId5" Type="http://schemas.openxmlformats.org/officeDocument/2006/relationships/hyperlink" Target="https://coda.io/d/Public-Unjournal-Coda-Pages_ddIEzDONWdb/Evals-Ratings_surD_NtO#_lu-wkLF2" TargetMode="External"/><Relationship Id="rId6" Type="http://schemas.openxmlformats.org/officeDocument/2006/relationships/hyperlink" Target="https://globalimpact.gitbook.io/the-unjournal-project-and-communication-space" TargetMode="External"/><Relationship Id="rId7" Type="http://schemas.openxmlformats.org/officeDocument/2006/relationships/hyperlink" Target="https://unjournal.shinyapps.io/uj-dashboard/" TargetMode="External"/><Relationship Id="rId8" Type="http://schemas.openxmlformats.org/officeDocument/2006/relationships/hyperlink" Target="http://unjournal.pubpub.or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hyperlink" Target="https://www.unjournal.org/team" TargetMode="External"/><Relationship Id="rId4" Type="http://schemas.openxmlformats.org/officeDocument/2006/relationships/image" Target="../media/image2.jpg"/><Relationship Id="rId5" Type="http://schemas.openxmlformats.org/officeDocument/2006/relationships/image" Target="../media/image38.png"/><Relationship Id="rId6" Type="http://schemas.openxmlformats.org/officeDocument/2006/relationships/image" Target="../media/image41.png"/><Relationship Id="rId7" Type="http://schemas.openxmlformats.org/officeDocument/2006/relationships/image" Target="../media/image49.png"/><Relationship Id="rId8" Type="http://schemas.openxmlformats.org/officeDocument/2006/relationships/image" Target="../media/image43.png"/></Relationships>
</file>

<file path=ppt/slides/_rels/slide27.xml.rels><?xml version="1.0" encoding="UTF-8" standalone="yes"?><Relationships xmlns="http://schemas.openxmlformats.org/package/2006/relationships"><Relationship Id="rId40" Type="http://schemas.openxmlformats.org/officeDocument/2006/relationships/hyperlink" Target="https://business-school.exeter.ac.uk/people/profile/index.php?web_id=Julian_Jamison" TargetMode="External"/><Relationship Id="rId84" Type="http://schemas.openxmlformats.org/officeDocument/2006/relationships/hyperlink" Target="https://findanexpert.unimelb.edu.au/profile/697859-anca-hanea" TargetMode="External"/><Relationship Id="rId83" Type="http://schemas.openxmlformats.org/officeDocument/2006/relationships/hyperlink" Target="https://scholar.google.com/citations?user=6-M1ZIUAAAAJ&amp;hl=en" TargetMode="External"/><Relationship Id="rId42" Type="http://schemas.openxmlformats.org/officeDocument/2006/relationships/hyperlink" Target="https://www.tabarecapitan.com/" TargetMode="External"/><Relationship Id="rId86" Type="http://schemas.openxmlformats.org/officeDocument/2006/relationships/hyperlink" Target="https://www.researchgate.net/profile/Alexander-Herwix" TargetMode="External"/><Relationship Id="rId41" Type="http://schemas.openxmlformats.org/officeDocument/2006/relationships/hyperlink" Target="https://business-school.exeter.ac.uk/people/profile/index.php?web_id=Julian_Jamison" TargetMode="External"/><Relationship Id="rId85" Type="http://schemas.openxmlformats.org/officeDocument/2006/relationships/hyperlink" Target="https://findanexpert.unimelb.edu.au/profile/697859-anca-hanea" TargetMode="External"/><Relationship Id="rId44" Type="http://schemas.openxmlformats.org/officeDocument/2006/relationships/hyperlink" Target="https://www.fhi.ox.ac.uk/team/joel-christoph/" TargetMode="External"/><Relationship Id="rId88" Type="http://schemas.openxmlformats.org/officeDocument/2006/relationships/image" Target="../media/image2.jpg"/><Relationship Id="rId43" Type="http://schemas.openxmlformats.org/officeDocument/2006/relationships/hyperlink" Target="https://www.tabarecapitan.com/" TargetMode="External"/><Relationship Id="rId87" Type="http://schemas.openxmlformats.org/officeDocument/2006/relationships/hyperlink" Target="https://www.researchgate.net/profile/Alexander-Herwix" TargetMode="External"/><Relationship Id="rId46" Type="http://schemas.openxmlformats.org/officeDocument/2006/relationships/hyperlink" Target="https://sites.google.com/site/andreipotlogeaupf/" TargetMode="External"/><Relationship Id="rId45" Type="http://schemas.openxmlformats.org/officeDocument/2006/relationships/hyperlink" Target="https://www.fhi.ox.ac.uk/team/joel-christoph/" TargetMode="External"/><Relationship Id="rId80" Type="http://schemas.openxmlformats.org/officeDocument/2006/relationships/hyperlink" Target="https://www.nicolastreich.com/" TargetMode="External"/><Relationship Id="rId82" Type="http://schemas.openxmlformats.org/officeDocument/2006/relationships/hyperlink" Target="https://scholar.google.com/citations?user=6-M1ZIUAAAAJ&amp;hl=en" TargetMode="External"/><Relationship Id="rId81" Type="http://schemas.openxmlformats.org/officeDocument/2006/relationships/hyperlink" Target="https://www.nicolastreich.com/" TargetMode="External"/><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comments" Target="../comments/comment6.xml"/><Relationship Id="rId4" Type="http://schemas.openxmlformats.org/officeDocument/2006/relationships/hyperlink" Target="https://www.anirudhtagat.com/" TargetMode="External"/><Relationship Id="rId9" Type="http://schemas.openxmlformats.org/officeDocument/2006/relationships/hyperlink" Target="https://michaelwiebe.com/" TargetMode="External"/><Relationship Id="rId48" Type="http://schemas.openxmlformats.org/officeDocument/2006/relationships/hyperlink" Target="https://gregsasso.me/" TargetMode="External"/><Relationship Id="rId47" Type="http://schemas.openxmlformats.org/officeDocument/2006/relationships/hyperlink" Target="https://sites.google.com/site/andreipotlogeaupf/" TargetMode="External"/><Relationship Id="rId49" Type="http://schemas.openxmlformats.org/officeDocument/2006/relationships/hyperlink" Target="https://gregsasso.me/" TargetMode="External"/><Relationship Id="rId5" Type="http://schemas.openxmlformats.org/officeDocument/2006/relationships/hyperlink" Target="https://www.anirudhtagat.com/" TargetMode="External"/><Relationship Id="rId6" Type="http://schemas.openxmlformats.org/officeDocument/2006/relationships/hyperlink" Target="https://www.ryancbriggs.net/" TargetMode="External"/><Relationship Id="rId7" Type="http://schemas.openxmlformats.org/officeDocument/2006/relationships/hyperlink" Target="https://www.ryancbriggs.net/" TargetMode="External"/><Relationship Id="rId8" Type="http://schemas.openxmlformats.org/officeDocument/2006/relationships/hyperlink" Target="https://michaelwiebe.com/" TargetMode="External"/><Relationship Id="rId73" Type="http://schemas.openxmlformats.org/officeDocument/2006/relationships/hyperlink" Target="https://www.benbalmford.com/" TargetMode="External"/><Relationship Id="rId72" Type="http://schemas.openxmlformats.org/officeDocument/2006/relationships/hyperlink" Target="https://www.benbalmford.com/" TargetMode="External"/><Relationship Id="rId31" Type="http://schemas.openxmlformats.org/officeDocument/2006/relationships/hyperlink" Target="https://sites.google.com/view/shobhitkulshreshtha/home" TargetMode="External"/><Relationship Id="rId75" Type="http://schemas.openxmlformats.org/officeDocument/2006/relationships/hyperlink" Target="https://www.cgu.edu/people/joshua-tasoff/" TargetMode="External"/><Relationship Id="rId30" Type="http://schemas.openxmlformats.org/officeDocument/2006/relationships/hyperlink" Target="https://sites.google.com/view/shobhitkulshreshtha/home" TargetMode="External"/><Relationship Id="rId74" Type="http://schemas.openxmlformats.org/officeDocument/2006/relationships/hyperlink" Target="https://www.cgu.edu/people/joshua-tasoff/" TargetMode="External"/><Relationship Id="rId33" Type="http://schemas.openxmlformats.org/officeDocument/2006/relationships/hyperlink" Target="https://jonahgoldberg.com/" TargetMode="External"/><Relationship Id="rId77" Type="http://schemas.openxmlformats.org/officeDocument/2006/relationships/hyperlink" Target="https://sites.google.com/view/kevinkuruc/home" TargetMode="External"/><Relationship Id="rId32" Type="http://schemas.openxmlformats.org/officeDocument/2006/relationships/hyperlink" Target="https://jonahgoldberg.com/" TargetMode="External"/><Relationship Id="rId76" Type="http://schemas.openxmlformats.org/officeDocument/2006/relationships/hyperlink" Target="https://sites.google.com/view/kevinkuruc/home" TargetMode="External"/><Relationship Id="rId35" Type="http://schemas.openxmlformats.org/officeDocument/2006/relationships/hyperlink" Target="https://www.wguth.uni-freiburg.de/team/dr.-valentin-klotzbuecher" TargetMode="External"/><Relationship Id="rId79" Type="http://schemas.openxmlformats.org/officeDocument/2006/relationships/hyperlink" Target="https://habermacher.net/" TargetMode="External"/><Relationship Id="rId34" Type="http://schemas.openxmlformats.org/officeDocument/2006/relationships/hyperlink" Target="https://www.wguth.uni-freiburg.de/team/dr.-valentin-klotzbuecher" TargetMode="External"/><Relationship Id="rId78" Type="http://schemas.openxmlformats.org/officeDocument/2006/relationships/hyperlink" Target="https://habermacher.net/" TargetMode="External"/><Relationship Id="rId71" Type="http://schemas.openxmlformats.org/officeDocument/2006/relationships/hyperlink" Target="https://sites.google.com/view/tanyaogarra/home" TargetMode="External"/><Relationship Id="rId70" Type="http://schemas.openxmlformats.org/officeDocument/2006/relationships/hyperlink" Target="https://sites.google.com/view/tanyaogarra/home" TargetMode="External"/><Relationship Id="rId37" Type="http://schemas.openxmlformats.org/officeDocument/2006/relationships/hyperlink" Target="https://www.ndph.ox.ac.uk/team/priya-lall" TargetMode="External"/><Relationship Id="rId36" Type="http://schemas.openxmlformats.org/officeDocument/2006/relationships/hyperlink" Target="https://www.ndph.ox.ac.uk/team/priya-lall" TargetMode="External"/><Relationship Id="rId39" Type="http://schemas.openxmlformats.org/officeDocument/2006/relationships/hyperlink" Target="https://www.davidreinstein.org/" TargetMode="External"/><Relationship Id="rId38" Type="http://schemas.openxmlformats.org/officeDocument/2006/relationships/hyperlink" Target="https://www.davidreinstein.org/" TargetMode="External"/><Relationship Id="rId62" Type="http://schemas.openxmlformats.org/officeDocument/2006/relationships/hyperlink" Target="https://jordandworkin.com/" TargetMode="External"/><Relationship Id="rId61" Type="http://schemas.openxmlformats.org/officeDocument/2006/relationships/hyperlink" Target="https://scholar.google.com/citations?user=oPJz2_4AAAAJ&amp;hl=en" TargetMode="External"/><Relationship Id="rId20" Type="http://schemas.openxmlformats.org/officeDocument/2006/relationships/hyperlink" Target="https://waynesandholtz.com/" TargetMode="External"/><Relationship Id="rId64" Type="http://schemas.openxmlformats.org/officeDocument/2006/relationships/hyperlink" Target="https://sites.google.com/view/kris-gulati/home" TargetMode="External"/><Relationship Id="rId63" Type="http://schemas.openxmlformats.org/officeDocument/2006/relationships/hyperlink" Target="https://jordandworkin.com/" TargetMode="External"/><Relationship Id="rId22" Type="http://schemas.openxmlformats.org/officeDocument/2006/relationships/hyperlink" Target="https://www.cgdev.org/expert/lee-crawfurd" TargetMode="External"/><Relationship Id="rId66" Type="http://schemas.openxmlformats.org/officeDocument/2006/relationships/hyperlink" Target="https://andrew-kao.github.io/" TargetMode="External"/><Relationship Id="rId21" Type="http://schemas.openxmlformats.org/officeDocument/2006/relationships/hyperlink" Target="https://waynesandholtz.com/" TargetMode="External"/><Relationship Id="rId65" Type="http://schemas.openxmlformats.org/officeDocument/2006/relationships/hyperlink" Target="https://sites.google.com/view/kris-gulati/home" TargetMode="External"/><Relationship Id="rId24" Type="http://schemas.openxmlformats.org/officeDocument/2006/relationships/hyperlink" Target="https://reedsy.com/jake-eaton" TargetMode="External"/><Relationship Id="rId68" Type="http://schemas.openxmlformats.org/officeDocument/2006/relationships/hyperlink" Target="https://onscienceandacademia.org/t/gavin-taylor/356" TargetMode="External"/><Relationship Id="rId23" Type="http://schemas.openxmlformats.org/officeDocument/2006/relationships/hyperlink" Target="https://www.cgdev.org/expert/lee-crawfurd" TargetMode="External"/><Relationship Id="rId67" Type="http://schemas.openxmlformats.org/officeDocument/2006/relationships/hyperlink" Target="https://andrew-kao.github.io/" TargetMode="External"/><Relationship Id="rId60" Type="http://schemas.openxmlformats.org/officeDocument/2006/relationships/hyperlink" Target="https://scholar.google.com/citations?user=oPJz2_4AAAAJ&amp;hl=en" TargetMode="External"/><Relationship Id="rId26" Type="http://schemas.openxmlformats.org/officeDocument/2006/relationships/hyperlink" Target="https://www.founderspledge.com/meet-the-team/rosie-bettle" TargetMode="External"/><Relationship Id="rId25" Type="http://schemas.openxmlformats.org/officeDocument/2006/relationships/hyperlink" Target="https://reedsy.com/jake-eaton" TargetMode="External"/><Relationship Id="rId69" Type="http://schemas.openxmlformats.org/officeDocument/2006/relationships/hyperlink" Target="https://onscienceandacademia.org/t/gavin-taylor/356" TargetMode="External"/><Relationship Id="rId28" Type="http://schemas.openxmlformats.org/officeDocument/2006/relationships/hyperlink" Target="https://www.linkedin.com/in/charlotte-lane-fseb/" TargetMode="External"/><Relationship Id="rId27" Type="http://schemas.openxmlformats.org/officeDocument/2006/relationships/hyperlink" Target="https://www.founderspledge.com/meet-the-team/rosie-bettle" TargetMode="External"/><Relationship Id="rId29" Type="http://schemas.openxmlformats.org/officeDocument/2006/relationships/hyperlink" Target="https://www.linkedin.com/in/charlotte-lane-fseb/" TargetMode="External"/><Relationship Id="rId51" Type="http://schemas.openxmlformats.org/officeDocument/2006/relationships/hyperlink" Target="https://www.hansikakapoor.in/" TargetMode="External"/><Relationship Id="rId50" Type="http://schemas.openxmlformats.org/officeDocument/2006/relationships/hyperlink" Target="https://www.hansikakapoor.in/" TargetMode="External"/><Relationship Id="rId53" Type="http://schemas.openxmlformats.org/officeDocument/2006/relationships/hyperlink" Target="https://www.london.edu/faculty-and-research/faculty-profiles/b/berman-j-z-1" TargetMode="External"/><Relationship Id="rId52" Type="http://schemas.openxmlformats.org/officeDocument/2006/relationships/hyperlink" Target="https://www.london.edu/faculty-and-research/faculty-profiles/b/berman-j-z-1" TargetMode="External"/><Relationship Id="rId11" Type="http://schemas.openxmlformats.org/officeDocument/2006/relationships/hyperlink" Target="http://nathanfiala.com/" TargetMode="External"/><Relationship Id="rId55" Type="http://schemas.openxmlformats.org/officeDocument/2006/relationships/hyperlink" Target="https://www.mattietoma.com/" TargetMode="External"/><Relationship Id="rId10" Type="http://schemas.openxmlformats.org/officeDocument/2006/relationships/hyperlink" Target="http://nathanfiala.com/" TargetMode="External"/><Relationship Id="rId54" Type="http://schemas.openxmlformats.org/officeDocument/2006/relationships/hyperlink" Target="https://www.mattietoma.com/" TargetMode="External"/><Relationship Id="rId13" Type="http://schemas.openxmlformats.org/officeDocument/2006/relationships/hyperlink" Target="https://ch.linkedin.com/in/emmanuel-orkoh-phd-44a16369?original_referer=https%3A%2F%2Fwww.google.com%2F" TargetMode="External"/><Relationship Id="rId57" Type="http://schemas.openxmlformats.org/officeDocument/2006/relationships/hyperlink" Target="https://carinahausladen.github.io/" TargetMode="External"/><Relationship Id="rId12" Type="http://schemas.openxmlformats.org/officeDocument/2006/relationships/hyperlink" Target="https://ch.linkedin.com/in/emmanuel-orkoh-phd-44a16369?original_referer=https%3A%2F%2Fwww.google.com%2F" TargetMode="External"/><Relationship Id="rId56" Type="http://schemas.openxmlformats.org/officeDocument/2006/relationships/hyperlink" Target="https://carinahausladen.github.io/" TargetMode="External"/><Relationship Id="rId15" Type="http://schemas.openxmlformats.org/officeDocument/2006/relationships/hyperlink" Target="https://are.uconn.edu/person/nathan-fiala/" TargetMode="External"/><Relationship Id="rId59" Type="http://schemas.openxmlformats.org/officeDocument/2006/relationships/hyperlink" Target="https://hannahmetzler.eu/" TargetMode="External"/><Relationship Id="rId14" Type="http://schemas.openxmlformats.org/officeDocument/2006/relationships/hyperlink" Target="https://are.uconn.edu/person/nathan-fiala/" TargetMode="External"/><Relationship Id="rId58" Type="http://schemas.openxmlformats.org/officeDocument/2006/relationships/hyperlink" Target="https://hannahmetzler.eu/" TargetMode="External"/><Relationship Id="rId17" Type="http://schemas.openxmlformats.org/officeDocument/2006/relationships/hyperlink" Target="https://www.robertkubinec.com/" TargetMode="External"/><Relationship Id="rId16" Type="http://schemas.openxmlformats.org/officeDocument/2006/relationships/hyperlink" Target="https://www.robertkubinec.com/" TargetMode="External"/><Relationship Id="rId19" Type="http://schemas.openxmlformats.org/officeDocument/2006/relationships/hyperlink" Target="https://sites.google.com/view/masyhurhilmy" TargetMode="External"/><Relationship Id="rId18" Type="http://schemas.openxmlformats.org/officeDocument/2006/relationships/hyperlink" Target="https://sites.google.com/view/masyhurhilmy"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42.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48.png"/><Relationship Id="rId4" Type="http://schemas.openxmlformats.org/officeDocument/2006/relationships/hyperlink" Target="http://bit.ly/joinujteam" TargetMode="External"/><Relationship Id="rId5" Type="http://schemas.openxmlformats.org/officeDocument/2006/relationships/hyperlink" Target="http://bit.ly/UJsubmit" TargetMode="External"/><Relationship Id="rId6" Type="http://schemas.openxmlformats.org/officeDocument/2006/relationships/hyperlink" Target="http://bit.ly/joinujteam" TargetMode="External"/><Relationship Id="rId7" Type="http://schemas.openxmlformats.org/officeDocument/2006/relationships/image" Target="../media/image2.jpg"/><Relationship Id="rId8" Type="http://schemas.openxmlformats.org/officeDocument/2006/relationships/hyperlink" Target="http://bit.ly/bitssunjourna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comments" Target="../comments/comment1.xml"/><Relationship Id="rId4" Type="http://schemas.openxmlformats.org/officeDocument/2006/relationships/image" Target="../media/image14.png"/><Relationship Id="rId5"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comments" Target="../comments/commen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12.png"/><Relationship Id="rId5" Type="http://schemas.openxmlformats.org/officeDocument/2006/relationships/image" Target="../media/image7.png"/><Relationship Id="rId6" Type="http://schemas.openxmlformats.org/officeDocument/2006/relationships/image" Target="../media/image24.png"/><Relationship Id="rId7" Type="http://schemas.openxmlformats.org/officeDocument/2006/relationships/image" Target="../media/image18.png"/><Relationship Id="rId8"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hyperlink" Target="https://www.dropbox.com/s/w8v2hok94uojpca/third-reviewer-export-all-but-ROy.mp3?dl=0" TargetMode="External"/><Relationship Id="rId6" Type="http://schemas.openxmlformats.org/officeDocument/2006/relationships/image" Target="../media/image22.png"/><Relationship Id="rId7"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comments" Target="../comments/comment3.xml"/><Relationship Id="rId4" Type="http://schemas.openxmlformats.org/officeDocument/2006/relationships/hyperlink" Target="https://econgoat.ai/en" TargetMode="External"/><Relationship Id="rId5" Type="http://schemas.openxmlformats.org/officeDocument/2006/relationships/image" Target="../media/image34.png"/><Relationship Id="rId6"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61" name="Shape 61"/>
        <p:cNvGrpSpPr/>
        <p:nvPr/>
      </p:nvGrpSpPr>
      <p:grpSpPr>
        <a:xfrm>
          <a:off x="0" y="0"/>
          <a:ext cx="0" cy="0"/>
          <a:chOff x="0" y="0"/>
          <a:chExt cx="0" cy="0"/>
        </a:xfrm>
      </p:grpSpPr>
      <p:sp>
        <p:nvSpPr>
          <p:cNvPr id="62" name="Google Shape;62;p16"/>
          <p:cNvSpPr txBox="1"/>
          <p:nvPr>
            <p:ph idx="1" type="body"/>
          </p:nvPr>
        </p:nvSpPr>
        <p:spPr>
          <a:xfrm>
            <a:off x="722600" y="-94500"/>
            <a:ext cx="7960200" cy="3745200"/>
          </a:xfrm>
          <a:prstGeom prst="rect">
            <a:avLst/>
          </a:prstGeom>
        </p:spPr>
        <p:txBody>
          <a:bodyPr anchorCtr="0" anchor="t" bIns="34275" lIns="68575" spcFirstLastPara="1" rIns="68575" wrap="square" tIns="34275">
            <a:noAutofit/>
          </a:bodyPr>
          <a:lstStyle/>
          <a:p>
            <a:pPr indent="0" lvl="0" marL="0" rtl="0" algn="l">
              <a:lnSpc>
                <a:spcPct val="100000"/>
              </a:lnSpc>
              <a:spcBef>
                <a:spcPts val="1200"/>
              </a:spcBef>
              <a:spcAft>
                <a:spcPts val="0"/>
              </a:spcAft>
              <a:buSzPts val="1100"/>
              <a:buNone/>
            </a:pPr>
            <a:r>
              <a:t/>
            </a:r>
            <a:endParaRPr b="1" sz="3130">
              <a:solidFill>
                <a:schemeClr val="dk1"/>
              </a:solidFill>
              <a:latin typeface="Times New Roman"/>
              <a:ea typeface="Times New Roman"/>
              <a:cs typeface="Times New Roman"/>
              <a:sym typeface="Times New Roman"/>
            </a:endParaRPr>
          </a:p>
          <a:p>
            <a:pPr indent="0" lvl="0" marL="0" rtl="0" algn="l">
              <a:lnSpc>
                <a:spcPct val="100000"/>
              </a:lnSpc>
              <a:spcBef>
                <a:spcPts val="1200"/>
              </a:spcBef>
              <a:spcAft>
                <a:spcPts val="0"/>
              </a:spcAft>
              <a:buSzPts val="1100"/>
              <a:buNone/>
            </a:pPr>
            <a:r>
              <a:t/>
            </a:r>
            <a:endParaRPr b="1" sz="3130">
              <a:solidFill>
                <a:schemeClr val="dk1"/>
              </a:solidFill>
              <a:latin typeface="Times New Roman"/>
              <a:ea typeface="Times New Roman"/>
              <a:cs typeface="Times New Roman"/>
              <a:sym typeface="Times New Roman"/>
            </a:endParaRPr>
          </a:p>
          <a:p>
            <a:pPr indent="0" lvl="0" marL="0" rtl="0" algn="l">
              <a:lnSpc>
                <a:spcPct val="100000"/>
              </a:lnSpc>
              <a:spcBef>
                <a:spcPts val="1200"/>
              </a:spcBef>
              <a:spcAft>
                <a:spcPts val="0"/>
              </a:spcAft>
              <a:buSzPts val="1100"/>
              <a:buNone/>
            </a:pPr>
            <a:r>
              <a:rPr b="1" lang="en" sz="3630">
                <a:solidFill>
                  <a:schemeClr val="dk1"/>
                </a:solidFill>
              </a:rPr>
              <a:t>The Unjournal </a:t>
            </a:r>
            <a:r>
              <a:rPr lang="en" sz="3630">
                <a:solidFill>
                  <a:schemeClr val="dk1"/>
                </a:solidFill>
              </a:rPr>
              <a:t>(Unjournal.org)</a:t>
            </a:r>
            <a:endParaRPr sz="3630">
              <a:solidFill>
                <a:schemeClr val="dk1"/>
              </a:solidFill>
            </a:endParaRPr>
          </a:p>
          <a:p>
            <a:pPr indent="0" lvl="0" marL="0" rtl="0" algn="l">
              <a:lnSpc>
                <a:spcPct val="100000"/>
              </a:lnSpc>
              <a:spcBef>
                <a:spcPts val="1200"/>
              </a:spcBef>
              <a:spcAft>
                <a:spcPts val="0"/>
              </a:spcAft>
              <a:buSzPts val="1100"/>
              <a:buNone/>
            </a:pPr>
            <a:r>
              <a:t/>
            </a:r>
            <a:endParaRPr b="1" sz="3130">
              <a:solidFill>
                <a:schemeClr val="dk1"/>
              </a:solidFill>
              <a:latin typeface="Times New Roman"/>
              <a:ea typeface="Times New Roman"/>
              <a:cs typeface="Times New Roman"/>
              <a:sym typeface="Times New Roman"/>
            </a:endParaRPr>
          </a:p>
          <a:p>
            <a:pPr indent="0" lvl="0" marL="0" rtl="0" algn="l">
              <a:lnSpc>
                <a:spcPct val="100000"/>
              </a:lnSpc>
              <a:spcBef>
                <a:spcPts val="1200"/>
              </a:spcBef>
              <a:spcAft>
                <a:spcPts val="600"/>
              </a:spcAft>
              <a:buClr>
                <a:schemeClr val="dk1"/>
              </a:buClr>
              <a:buSzPts val="1100"/>
              <a:buFont typeface="Arial"/>
              <a:buNone/>
            </a:pPr>
            <a:r>
              <a:rPr lang="en" sz="2730">
                <a:solidFill>
                  <a:schemeClr val="dk1"/>
                </a:solidFill>
                <a:latin typeface="Times New Roman"/>
                <a:ea typeface="Times New Roman"/>
                <a:cs typeface="Times New Roman"/>
                <a:sym typeface="Times New Roman"/>
              </a:rPr>
              <a:t>We commission </a:t>
            </a:r>
            <a:r>
              <a:rPr lang="en" sz="2730">
                <a:solidFill>
                  <a:schemeClr val="dk1"/>
                </a:solidFill>
                <a:latin typeface="Times New Roman"/>
                <a:ea typeface="Times New Roman"/>
                <a:cs typeface="Times New Roman"/>
                <a:sym typeface="Times New Roman"/>
              </a:rPr>
              <a:t>public </a:t>
            </a:r>
            <a:r>
              <a:rPr lang="en" sz="2730">
                <a:solidFill>
                  <a:schemeClr val="dk1"/>
                </a:solidFill>
                <a:latin typeface="Times New Roman"/>
                <a:ea typeface="Times New Roman"/>
                <a:cs typeface="Times New Roman"/>
                <a:sym typeface="Times New Roman"/>
              </a:rPr>
              <a:t>evaluation, to make impactful research more rigorous &amp; vice-versa</a:t>
            </a:r>
            <a:endParaRPr b="1" sz="2730">
              <a:solidFill>
                <a:schemeClr val="dk1"/>
              </a:solidFill>
              <a:latin typeface="Times New Roman"/>
              <a:ea typeface="Times New Roman"/>
              <a:cs typeface="Times New Roman"/>
              <a:sym typeface="Times New Roman"/>
            </a:endParaRPr>
          </a:p>
        </p:txBody>
      </p:sp>
      <p:grpSp>
        <p:nvGrpSpPr>
          <p:cNvPr id="63" name="Google Shape;63;p16"/>
          <p:cNvGrpSpPr/>
          <p:nvPr/>
        </p:nvGrpSpPr>
        <p:grpSpPr>
          <a:xfrm flipH="1">
            <a:off x="7333760" y="0"/>
            <a:ext cx="1886211" cy="2174333"/>
            <a:chOff x="-305" y="-4155"/>
            <a:chExt cx="2514948" cy="2174333"/>
          </a:xfrm>
        </p:grpSpPr>
        <p:sp>
          <p:nvSpPr>
            <p:cNvPr id="64" name="Google Shape;64;p16"/>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5" name="Google Shape;65;p16"/>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6" name="Google Shape;66;p16"/>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600" u="none" cap="none" strike="noStrike">
                <a:solidFill>
                  <a:schemeClr val="lt1"/>
                </a:solidFill>
                <a:latin typeface="Calibri"/>
                <a:ea typeface="Calibri"/>
                <a:cs typeface="Calibri"/>
                <a:sym typeface="Calibri"/>
              </a:endParaRPr>
            </a:p>
          </p:txBody>
        </p:sp>
        <p:sp>
          <p:nvSpPr>
            <p:cNvPr id="67" name="Google Shape;67;p16"/>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grpSp>
        <p:nvGrpSpPr>
          <p:cNvPr id="68" name="Google Shape;68;p16"/>
          <p:cNvGrpSpPr/>
          <p:nvPr/>
        </p:nvGrpSpPr>
        <p:grpSpPr>
          <a:xfrm flipH="1" rot="10800000">
            <a:off x="76200" y="3657436"/>
            <a:ext cx="4292442" cy="3200564"/>
            <a:chOff x="-305" y="-1"/>
            <a:chExt cx="3832880" cy="2876136"/>
          </a:xfrm>
        </p:grpSpPr>
        <p:sp>
          <p:nvSpPr>
            <p:cNvPr id="69" name="Google Shape;69;p16"/>
            <p:cNvSpPr/>
            <p:nvPr/>
          </p:nvSpPr>
          <p:spPr>
            <a:xfrm>
              <a:off x="305" y="1"/>
              <a:ext cx="3815424" cy="2653659"/>
            </a:xfrm>
            <a:custGeom>
              <a:rect b="b" l="l" r="r" t="t"/>
              <a:pathLst>
                <a:path extrusionOk="0" h="2653659" w="3815424">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0" name="Google Shape;70;p16"/>
            <p:cNvSpPr/>
            <p:nvPr/>
          </p:nvSpPr>
          <p:spPr>
            <a:xfrm>
              <a:off x="305" y="-1"/>
              <a:ext cx="3815424" cy="2653660"/>
            </a:xfrm>
            <a:custGeom>
              <a:rect b="b" l="l" r="r" t="t"/>
              <a:pathLst>
                <a:path extrusionOk="0" h="2653660" w="3815424">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1" name="Google Shape;71;p16"/>
            <p:cNvSpPr/>
            <p:nvPr/>
          </p:nvSpPr>
          <p:spPr>
            <a:xfrm>
              <a:off x="-305" y="1"/>
              <a:ext cx="3815986" cy="2675935"/>
            </a:xfrm>
            <a:custGeom>
              <a:rect b="b" l="l" r="r" t="t"/>
              <a:pathLst>
                <a:path extrusionOk="0" h="2675935" w="3815986">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2" name="Google Shape;72;p16"/>
            <p:cNvSpPr/>
            <p:nvPr/>
          </p:nvSpPr>
          <p:spPr>
            <a:xfrm>
              <a:off x="305" y="-1"/>
              <a:ext cx="3832270" cy="2876136"/>
            </a:xfrm>
            <a:custGeom>
              <a:rect b="b" l="l" r="r" t="t"/>
              <a:pathLst>
                <a:path extrusionOk="0" h="2876136" w="383227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pic>
        <p:nvPicPr>
          <p:cNvPr id="73" name="Google Shape;73;p16"/>
          <p:cNvPicPr preferRelativeResize="0"/>
          <p:nvPr/>
        </p:nvPicPr>
        <p:blipFill rotWithShape="1">
          <a:blip r:embed="rId3">
            <a:alphaModFix/>
          </a:blip>
          <a:srcRect b="0" l="0" r="0" t="0"/>
          <a:stretch/>
        </p:blipFill>
        <p:spPr>
          <a:xfrm>
            <a:off x="4368800" y="4679150"/>
            <a:ext cx="4633426" cy="1366849"/>
          </a:xfrm>
          <a:prstGeom prst="rect">
            <a:avLst/>
          </a:prstGeom>
          <a:noFill/>
          <a:ln>
            <a:noFill/>
          </a:ln>
        </p:spPr>
      </p:pic>
      <p:sp>
        <p:nvSpPr>
          <p:cNvPr id="74" name="Google Shape;74;p16"/>
          <p:cNvSpPr txBox="1"/>
          <p:nvPr/>
        </p:nvSpPr>
        <p:spPr>
          <a:xfrm>
            <a:off x="303900" y="4422225"/>
            <a:ext cx="2931000" cy="103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200">
              <a:solidFill>
                <a:schemeClr val="lt2"/>
              </a:solidFill>
            </a:endParaRPr>
          </a:p>
        </p:txBody>
      </p:sp>
      <p:sp>
        <p:nvSpPr>
          <p:cNvPr id="75" name="Google Shape;75;p16"/>
          <p:cNvSpPr txBox="1"/>
          <p:nvPr/>
        </p:nvSpPr>
        <p:spPr>
          <a:xfrm>
            <a:off x="48750" y="4000700"/>
            <a:ext cx="3441300" cy="2806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800"/>
              </a:spcBef>
              <a:spcAft>
                <a:spcPts val="0"/>
              </a:spcAft>
              <a:buNone/>
            </a:pPr>
            <a:r>
              <a:t/>
            </a:r>
            <a:endParaRPr sz="1430">
              <a:solidFill>
                <a:schemeClr val="dk2"/>
              </a:solidFill>
            </a:endParaRPr>
          </a:p>
          <a:p>
            <a:pPr indent="0" lvl="0" marL="0" rtl="0" algn="l">
              <a:lnSpc>
                <a:spcPct val="80000"/>
              </a:lnSpc>
              <a:spcBef>
                <a:spcPts val="1200"/>
              </a:spcBef>
              <a:spcAft>
                <a:spcPts val="0"/>
              </a:spcAft>
              <a:buNone/>
            </a:pPr>
            <a:r>
              <a:t/>
            </a:r>
            <a:endParaRPr sz="1430">
              <a:solidFill>
                <a:schemeClr val="dk2"/>
              </a:solidFill>
            </a:endParaRPr>
          </a:p>
          <a:p>
            <a:pPr indent="0" lvl="0" marL="0" rtl="0" algn="l">
              <a:lnSpc>
                <a:spcPct val="80000"/>
              </a:lnSpc>
              <a:spcBef>
                <a:spcPts val="1200"/>
              </a:spcBef>
              <a:spcAft>
                <a:spcPts val="0"/>
              </a:spcAft>
              <a:buNone/>
            </a:pPr>
            <a:r>
              <a:rPr lang="en" sz="1430">
                <a:solidFill>
                  <a:schemeClr val="dk2"/>
                </a:solidFill>
              </a:rPr>
              <a:t>	</a:t>
            </a:r>
            <a:endParaRPr sz="1430">
              <a:solidFill>
                <a:schemeClr val="dk2"/>
              </a:solidFill>
            </a:endParaRPr>
          </a:p>
          <a:p>
            <a:pPr indent="0" lvl="0" marL="0" rtl="0" algn="l">
              <a:lnSpc>
                <a:spcPct val="80000"/>
              </a:lnSpc>
              <a:spcBef>
                <a:spcPts val="1200"/>
              </a:spcBef>
              <a:spcAft>
                <a:spcPts val="0"/>
              </a:spcAft>
              <a:buNone/>
            </a:pPr>
            <a:r>
              <a:rPr lang="en" sz="1430" u="sng">
                <a:solidFill>
                  <a:schemeClr val="hlink"/>
                </a:solidFill>
                <a:hlinkClick r:id="rId4"/>
              </a:rPr>
              <a:t>David Reinstein</a:t>
            </a:r>
            <a:r>
              <a:rPr lang="en" sz="1430">
                <a:solidFill>
                  <a:schemeClr val="dk2"/>
                </a:solidFill>
              </a:rPr>
              <a:t>, Founder </a:t>
            </a:r>
            <a:endParaRPr sz="1430">
              <a:solidFill>
                <a:schemeClr val="dk2"/>
              </a:solidFill>
            </a:endParaRPr>
          </a:p>
          <a:p>
            <a:pPr indent="0" lvl="0" marL="0" rtl="0" algn="l">
              <a:lnSpc>
                <a:spcPct val="80000"/>
              </a:lnSpc>
              <a:spcBef>
                <a:spcPts val="1200"/>
              </a:spcBef>
              <a:spcAft>
                <a:spcPts val="0"/>
              </a:spcAft>
              <a:buNone/>
            </a:pPr>
            <a:r>
              <a:rPr lang="en" sz="1430" u="sng">
                <a:solidFill>
                  <a:schemeClr val="hlink"/>
                </a:solidFill>
                <a:hlinkClick r:id="rId5"/>
              </a:rPr>
              <a:t>unjournal.pubpub.org</a:t>
            </a:r>
            <a:r>
              <a:rPr lang="en" sz="1430">
                <a:solidFill>
                  <a:schemeClr val="dk2"/>
                </a:solidFill>
              </a:rPr>
              <a:t> </a:t>
            </a:r>
            <a:endParaRPr sz="1430">
              <a:solidFill>
                <a:schemeClr val="dk2"/>
              </a:solidFill>
            </a:endParaRPr>
          </a:p>
          <a:p>
            <a:pPr indent="0" lvl="0" marL="0" rtl="0" algn="l">
              <a:lnSpc>
                <a:spcPct val="80000"/>
              </a:lnSpc>
              <a:spcBef>
                <a:spcPts val="1200"/>
              </a:spcBef>
              <a:spcAft>
                <a:spcPts val="0"/>
              </a:spcAft>
              <a:buNone/>
            </a:pPr>
            <a:r>
              <a:rPr lang="en" sz="1430">
                <a:solidFill>
                  <a:schemeClr val="dk2"/>
                </a:solidFill>
              </a:rPr>
              <a:t>@unjournal.bsky.social</a:t>
            </a:r>
            <a:endParaRPr sz="1430">
              <a:solidFill>
                <a:schemeClr val="dk2"/>
              </a:solidFill>
            </a:endParaRPr>
          </a:p>
          <a:p>
            <a:pPr indent="0" lvl="0" marL="0" rtl="0" algn="l">
              <a:lnSpc>
                <a:spcPct val="80000"/>
              </a:lnSpc>
              <a:spcBef>
                <a:spcPts val="1200"/>
              </a:spcBef>
              <a:spcAft>
                <a:spcPts val="0"/>
              </a:spcAft>
              <a:buNone/>
            </a:pPr>
            <a:r>
              <a:rPr lang="en" sz="1500">
                <a:solidFill>
                  <a:schemeClr val="dk2"/>
                </a:solidFill>
              </a:rPr>
              <a:t>Presentation for BITSS 2025 </a:t>
            </a:r>
            <a:br>
              <a:rPr lang="en" sz="1500">
                <a:solidFill>
                  <a:schemeClr val="dk2"/>
                </a:solidFill>
              </a:rPr>
            </a:br>
            <a:endParaRPr sz="1500">
              <a:solidFill>
                <a:schemeClr val="dk2"/>
              </a:solidFill>
            </a:endParaRPr>
          </a:p>
          <a:p>
            <a:pPr indent="0" lvl="0" marL="0" rtl="0" algn="l">
              <a:lnSpc>
                <a:spcPct val="80000"/>
              </a:lnSpc>
              <a:spcBef>
                <a:spcPts val="800"/>
              </a:spcBef>
              <a:spcAft>
                <a:spcPts val="0"/>
              </a:spcAft>
              <a:buNone/>
            </a:pPr>
            <a:r>
              <a:rPr i="1" lang="en" sz="1500">
                <a:solidFill>
                  <a:schemeClr val="dk2"/>
                </a:solidFill>
              </a:rPr>
              <a:t>These slides: </a:t>
            </a:r>
            <a:r>
              <a:rPr i="1" lang="en" sz="1500" u="sng">
                <a:solidFill>
                  <a:schemeClr val="hlink"/>
                </a:solidFill>
                <a:hlinkClick r:id="rId6"/>
              </a:rPr>
              <a:t>bit.ly/bitssunjournal</a:t>
            </a:r>
            <a:r>
              <a:rPr i="1" lang="en" sz="1500">
                <a:solidFill>
                  <a:schemeClr val="dk2"/>
                </a:solidFill>
              </a:rPr>
              <a:t> </a:t>
            </a:r>
            <a:endParaRPr i="1" sz="150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64" name="Shape 164"/>
        <p:cNvGrpSpPr/>
        <p:nvPr/>
      </p:nvGrpSpPr>
      <p:grpSpPr>
        <a:xfrm>
          <a:off x="0" y="0"/>
          <a:ext cx="0" cy="0"/>
          <a:chOff x="0" y="0"/>
          <a:chExt cx="0" cy="0"/>
        </a:xfrm>
      </p:grpSpPr>
      <p:sp>
        <p:nvSpPr>
          <p:cNvPr id="165" name="Google Shape;165;p25"/>
          <p:cNvSpPr txBox="1"/>
          <p:nvPr>
            <p:ph type="title"/>
          </p:nvPr>
        </p:nvSpPr>
        <p:spPr>
          <a:xfrm>
            <a:off x="628650" y="365125"/>
            <a:ext cx="7886700" cy="1325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2600"/>
              <a:t>Benefits: Simpler “career value” → less gaming</a:t>
            </a:r>
            <a:endParaRPr sz="2600"/>
          </a:p>
          <a:p>
            <a:pPr indent="0" lvl="0" marL="0" rtl="0" algn="l">
              <a:spcBef>
                <a:spcPts val="0"/>
              </a:spcBef>
              <a:spcAft>
                <a:spcPts val="0"/>
              </a:spcAft>
              <a:buNone/>
            </a:pPr>
            <a:r>
              <a:t/>
            </a:r>
            <a:endParaRPr sz="2600"/>
          </a:p>
        </p:txBody>
      </p:sp>
      <p:sp>
        <p:nvSpPr>
          <p:cNvPr id="166" name="Google Shape;166;p25"/>
          <p:cNvSpPr txBox="1"/>
          <p:nvPr/>
        </p:nvSpPr>
        <p:spPr>
          <a:xfrm>
            <a:off x="983550" y="5577025"/>
            <a:ext cx="7176900" cy="84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This. Ad-nauseum, for years, dreaming &amp; scheming…</a:t>
            </a:r>
            <a:endParaRPr sz="1800">
              <a:solidFill>
                <a:schemeClr val="dk1"/>
              </a:solidFill>
            </a:endParaRPr>
          </a:p>
          <a:p>
            <a:pPr indent="0" lvl="0" marL="0" rtl="0" algn="ctr">
              <a:spcBef>
                <a:spcPts val="0"/>
              </a:spcBef>
              <a:spcAft>
                <a:spcPts val="0"/>
              </a:spcAft>
              <a:buNone/>
            </a:pPr>
            <a:r>
              <a:rPr b="1" lang="en" sz="1800">
                <a:solidFill>
                  <a:schemeClr val="dk1"/>
                </a:solidFill>
              </a:rPr>
              <a:t>OR</a:t>
            </a:r>
            <a:endParaRPr b="1" sz="1800">
              <a:solidFill>
                <a:schemeClr val="dk1"/>
              </a:solidFill>
            </a:endParaRPr>
          </a:p>
        </p:txBody>
      </p:sp>
      <p:pic>
        <p:nvPicPr>
          <p:cNvPr id="167" name="Google Shape;167;p25"/>
          <p:cNvPicPr preferRelativeResize="0"/>
          <p:nvPr/>
        </p:nvPicPr>
        <p:blipFill>
          <a:blip r:embed="rId3">
            <a:alphaModFix/>
          </a:blip>
          <a:stretch>
            <a:fillRect/>
          </a:stretch>
        </p:blipFill>
        <p:spPr>
          <a:xfrm>
            <a:off x="294125" y="1558925"/>
            <a:ext cx="5440863" cy="3584575"/>
          </a:xfrm>
          <a:prstGeom prst="rect">
            <a:avLst/>
          </a:prstGeom>
          <a:noFill/>
          <a:ln>
            <a:noFill/>
          </a:ln>
        </p:spPr>
      </p:pic>
      <p:pic>
        <p:nvPicPr>
          <p:cNvPr id="168" name="Google Shape;168;p25"/>
          <p:cNvPicPr preferRelativeResize="0"/>
          <p:nvPr/>
        </p:nvPicPr>
        <p:blipFill>
          <a:blip r:embed="rId4">
            <a:alphaModFix/>
          </a:blip>
          <a:stretch>
            <a:fillRect/>
          </a:stretch>
        </p:blipFill>
        <p:spPr>
          <a:xfrm>
            <a:off x="6233248" y="1403875"/>
            <a:ext cx="2599050" cy="37396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72" name="Shape 172"/>
        <p:cNvGrpSpPr/>
        <p:nvPr/>
      </p:nvGrpSpPr>
      <p:grpSpPr>
        <a:xfrm>
          <a:off x="0" y="0"/>
          <a:ext cx="0" cy="0"/>
          <a:chOff x="0" y="0"/>
          <a:chExt cx="0" cy="0"/>
        </a:xfrm>
      </p:grpSpPr>
      <p:sp>
        <p:nvSpPr>
          <p:cNvPr id="173" name="Google Shape;173;p26"/>
          <p:cNvSpPr txBox="1"/>
          <p:nvPr>
            <p:ph type="title"/>
          </p:nvPr>
        </p:nvSpPr>
        <p:spPr>
          <a:xfrm>
            <a:off x="628650" y="365125"/>
            <a:ext cx="7886700" cy="1325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2600"/>
              <a:t>Benefits: Simpler “career value” → less gaming</a:t>
            </a:r>
            <a:endParaRPr sz="2600"/>
          </a:p>
          <a:p>
            <a:pPr indent="0" lvl="0" marL="0" rtl="0" algn="l">
              <a:spcBef>
                <a:spcPts val="0"/>
              </a:spcBef>
              <a:spcAft>
                <a:spcPts val="0"/>
              </a:spcAft>
              <a:buNone/>
            </a:pPr>
            <a:r>
              <a:t/>
            </a:r>
            <a:endParaRPr sz="2600"/>
          </a:p>
        </p:txBody>
      </p:sp>
      <p:sp>
        <p:nvSpPr>
          <p:cNvPr id="174" name="Google Shape;174;p26"/>
          <p:cNvSpPr txBox="1"/>
          <p:nvPr/>
        </p:nvSpPr>
        <p:spPr>
          <a:xfrm>
            <a:off x="628650" y="1864800"/>
            <a:ext cx="7886700" cy="28533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dk1"/>
              </a:buClr>
              <a:buSzPts val="2400"/>
              <a:buAutoNum type="arabicPeriod"/>
            </a:pPr>
            <a:r>
              <a:rPr lang="en" sz="2400">
                <a:solidFill>
                  <a:schemeClr val="dk1"/>
                </a:solidFill>
              </a:rPr>
              <a:t>Share publicly</a:t>
            </a:r>
            <a:endParaRPr sz="2400">
              <a:solidFill>
                <a:schemeClr val="dk1"/>
              </a:solidFill>
            </a:endParaRPr>
          </a:p>
          <a:p>
            <a:pPr indent="0" lvl="0" marL="457200" rtl="0" algn="l">
              <a:spcBef>
                <a:spcPts val="0"/>
              </a:spcBef>
              <a:spcAft>
                <a:spcPts val="0"/>
              </a:spcAft>
              <a:buNone/>
            </a:pPr>
            <a:r>
              <a:t/>
            </a:r>
            <a:endParaRPr sz="2400">
              <a:solidFill>
                <a:schemeClr val="dk1"/>
              </a:solidFill>
            </a:endParaRPr>
          </a:p>
          <a:p>
            <a:pPr indent="-381000" lvl="0" marL="457200" rtl="0" algn="l">
              <a:spcBef>
                <a:spcPts val="0"/>
              </a:spcBef>
              <a:spcAft>
                <a:spcPts val="0"/>
              </a:spcAft>
              <a:buClr>
                <a:schemeClr val="dk1"/>
              </a:buClr>
              <a:buSzPts val="2400"/>
              <a:buAutoNum type="arabicPeriod"/>
            </a:pPr>
            <a:r>
              <a:rPr lang="en" sz="2400">
                <a:solidFill>
                  <a:schemeClr val="dk1"/>
                </a:solidFill>
              </a:rPr>
              <a:t>Get prompt </a:t>
            </a:r>
            <a:r>
              <a:rPr i="1" lang="en" sz="2400">
                <a:solidFill>
                  <a:schemeClr val="dk1"/>
                </a:solidFill>
              </a:rPr>
              <a:t>credible public</a:t>
            </a:r>
            <a:r>
              <a:rPr lang="en" sz="2400">
                <a:solidFill>
                  <a:schemeClr val="dk1"/>
                </a:solidFill>
              </a:rPr>
              <a:t> evaluation</a:t>
            </a:r>
            <a:endParaRPr sz="2400">
              <a:solidFill>
                <a:schemeClr val="dk1"/>
              </a:solidFill>
            </a:endParaRPr>
          </a:p>
          <a:p>
            <a:pPr indent="0" lvl="0" marL="457200" rtl="0" algn="l">
              <a:spcBef>
                <a:spcPts val="0"/>
              </a:spcBef>
              <a:spcAft>
                <a:spcPts val="0"/>
              </a:spcAft>
              <a:buNone/>
            </a:pPr>
            <a:r>
              <a:t/>
            </a:r>
            <a:endParaRPr sz="2400">
              <a:solidFill>
                <a:schemeClr val="dk1"/>
              </a:solidFill>
            </a:endParaRPr>
          </a:p>
          <a:p>
            <a:pPr indent="-381000" lvl="0" marL="457200" rtl="0" algn="l">
              <a:spcBef>
                <a:spcPts val="0"/>
              </a:spcBef>
              <a:spcAft>
                <a:spcPts val="0"/>
              </a:spcAft>
              <a:buClr>
                <a:schemeClr val="dk1"/>
              </a:buClr>
              <a:buSzPts val="2400"/>
              <a:buAutoNum type="arabicPeriod"/>
            </a:pPr>
            <a:r>
              <a:rPr lang="en" sz="2400">
                <a:solidFill>
                  <a:schemeClr val="dk1"/>
                </a:solidFill>
              </a:rPr>
              <a:t>Get career rewards</a:t>
            </a:r>
            <a:endParaRPr sz="2400">
              <a:solidFill>
                <a:schemeClr val="dk1"/>
              </a:solidFill>
            </a:endParaRPr>
          </a:p>
          <a:p>
            <a:pPr indent="0" lvl="0" marL="457200" rtl="0" algn="l">
              <a:spcBef>
                <a:spcPts val="0"/>
              </a:spcBef>
              <a:spcAft>
                <a:spcPts val="0"/>
              </a:spcAft>
              <a:buNone/>
            </a:pPr>
            <a:r>
              <a:t/>
            </a:r>
            <a:endParaRPr sz="2400">
              <a:solidFill>
                <a:schemeClr val="dk1"/>
              </a:solidFill>
            </a:endParaRPr>
          </a:p>
          <a:p>
            <a:pPr indent="-381000" lvl="0" marL="457200" rtl="0" algn="l">
              <a:spcBef>
                <a:spcPts val="0"/>
              </a:spcBef>
              <a:spcAft>
                <a:spcPts val="0"/>
              </a:spcAft>
              <a:buClr>
                <a:schemeClr val="dk1"/>
              </a:buClr>
              <a:buSzPts val="2400"/>
              <a:buAutoNum type="arabicPeriod"/>
            </a:pPr>
            <a:r>
              <a:rPr lang="en" sz="2400">
                <a:solidFill>
                  <a:schemeClr val="dk1"/>
                </a:solidFill>
              </a:rPr>
              <a:t>[Optional] Improve research in situ, rinse and repeat</a:t>
            </a:r>
            <a:endParaRPr sz="2400">
              <a:solidFill>
                <a:schemeClr val="dk1"/>
              </a:solidFill>
            </a:endParaRPr>
          </a:p>
          <a:p>
            <a:pPr indent="-323850" lvl="0" marL="914400" rtl="0" algn="l">
              <a:spcBef>
                <a:spcPts val="600"/>
              </a:spcBef>
              <a:spcAft>
                <a:spcPts val="0"/>
              </a:spcAft>
              <a:buClr>
                <a:schemeClr val="dk1"/>
              </a:buClr>
              <a:buSzPts val="1500"/>
              <a:buChar char="-"/>
            </a:pPr>
            <a:r>
              <a:rPr lang="en" sz="1500">
                <a:solidFill>
                  <a:schemeClr val="dk1"/>
                </a:solidFill>
              </a:rPr>
              <a:t>Not ‘salami slice off another paper’ → cleaner, more concise research record</a:t>
            </a:r>
            <a:endParaRPr sz="1500">
              <a:solidFill>
                <a:schemeClr val="dk1"/>
              </a:solidFill>
            </a:endParaRPr>
          </a:p>
          <a:p>
            <a:pPr indent="0" lvl="0" marL="457200" rtl="0" algn="l">
              <a:spcBef>
                <a:spcPts val="0"/>
              </a:spcBef>
              <a:spcAft>
                <a:spcPts val="0"/>
              </a:spcAft>
              <a:buNone/>
            </a:pPr>
            <a:r>
              <a:t/>
            </a:r>
            <a:endParaRPr sz="24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78" name="Shape 178"/>
        <p:cNvGrpSpPr/>
        <p:nvPr/>
      </p:nvGrpSpPr>
      <p:grpSpPr>
        <a:xfrm>
          <a:off x="0" y="0"/>
          <a:ext cx="0" cy="0"/>
          <a:chOff x="0" y="0"/>
          <a:chExt cx="0" cy="0"/>
        </a:xfrm>
      </p:grpSpPr>
      <p:sp>
        <p:nvSpPr>
          <p:cNvPr id="179" name="Google Shape;179;p27"/>
          <p:cNvSpPr txBox="1"/>
          <p:nvPr>
            <p:ph type="title"/>
          </p:nvPr>
        </p:nvSpPr>
        <p:spPr>
          <a:xfrm>
            <a:off x="628650" y="191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Benefits: Dynamic and transparent formats</a:t>
            </a:r>
            <a:endParaRPr/>
          </a:p>
        </p:txBody>
      </p:sp>
      <p:pic>
        <p:nvPicPr>
          <p:cNvPr id="180" name="Google Shape;180;p27"/>
          <p:cNvPicPr preferRelativeResize="0"/>
          <p:nvPr/>
        </p:nvPicPr>
        <p:blipFill>
          <a:blip r:embed="rId3">
            <a:alphaModFix/>
          </a:blip>
          <a:stretch>
            <a:fillRect/>
          </a:stretch>
        </p:blipFill>
        <p:spPr>
          <a:xfrm>
            <a:off x="387375" y="1388950"/>
            <a:ext cx="8369251" cy="4707700"/>
          </a:xfrm>
          <a:prstGeom prst="rect">
            <a:avLst/>
          </a:prstGeom>
          <a:noFill/>
          <a:ln>
            <a:noFill/>
          </a:ln>
        </p:spPr>
      </p:pic>
      <p:sp>
        <p:nvSpPr>
          <p:cNvPr id="181" name="Google Shape;181;p27"/>
          <p:cNvSpPr txBox="1"/>
          <p:nvPr>
            <p:ph idx="1" type="body"/>
          </p:nvPr>
        </p:nvSpPr>
        <p:spPr>
          <a:xfrm>
            <a:off x="387375" y="6256150"/>
            <a:ext cx="5208300" cy="417300"/>
          </a:xfrm>
          <a:prstGeom prst="rect">
            <a:avLst/>
          </a:prstGeom>
        </p:spPr>
        <p:txBody>
          <a:bodyPr anchorCtr="0" anchor="t" bIns="34275" lIns="68575" spcFirstLastPara="1" rIns="68575" wrap="square" tIns="34275">
            <a:normAutofit/>
          </a:bodyPr>
          <a:lstStyle/>
          <a:p>
            <a:pPr indent="0" lvl="0" marL="0" rtl="0" algn="l">
              <a:lnSpc>
                <a:spcPct val="100000"/>
              </a:lnSpc>
              <a:spcBef>
                <a:spcPts val="800"/>
              </a:spcBef>
              <a:spcAft>
                <a:spcPts val="1000"/>
              </a:spcAft>
              <a:buNone/>
            </a:pPr>
            <a:r>
              <a:rPr b="1" lang="en" sz="1700">
                <a:solidFill>
                  <a:schemeClr val="dk1"/>
                </a:solidFill>
              </a:rPr>
              <a:t>Easy “multiverse analysis”</a:t>
            </a:r>
            <a:endParaRPr b="1" sz="17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3F3F3"/>
        </a:solidFill>
      </p:bgPr>
    </p:bg>
    <p:spTree>
      <p:nvGrpSpPr>
        <p:cNvPr id="185" name="Shape 185"/>
        <p:cNvGrpSpPr/>
        <p:nvPr/>
      </p:nvGrpSpPr>
      <p:grpSpPr>
        <a:xfrm>
          <a:off x="0" y="0"/>
          <a:ext cx="0" cy="0"/>
          <a:chOff x="0" y="0"/>
          <a:chExt cx="0" cy="0"/>
        </a:xfrm>
      </p:grpSpPr>
      <p:sp>
        <p:nvSpPr>
          <p:cNvPr id="186" name="Google Shape;186;p28"/>
          <p:cNvSpPr txBox="1"/>
          <p:nvPr>
            <p:ph idx="1" type="body"/>
          </p:nvPr>
        </p:nvSpPr>
        <p:spPr>
          <a:xfrm>
            <a:off x="995600" y="6414325"/>
            <a:ext cx="3835500" cy="5745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rPr lang="en">
                <a:solidFill>
                  <a:schemeClr val="dk1"/>
                </a:solidFill>
              </a:rPr>
              <a:t>Distill.pub:</a:t>
            </a:r>
            <a:r>
              <a:rPr lang="en"/>
              <a:t> </a:t>
            </a:r>
            <a:r>
              <a:rPr lang="en" u="sng">
                <a:solidFill>
                  <a:schemeClr val="hlink"/>
                </a:solidFill>
                <a:hlinkClick r:id="rId4"/>
              </a:rPr>
              <a:t>Understanding RL Vision</a:t>
            </a:r>
            <a:endParaRPr/>
          </a:p>
        </p:txBody>
      </p:sp>
      <p:pic>
        <p:nvPicPr>
          <p:cNvPr id="187" name="Google Shape;187;p28"/>
          <p:cNvPicPr preferRelativeResize="0"/>
          <p:nvPr/>
        </p:nvPicPr>
        <p:blipFill>
          <a:blip r:embed="rId5">
            <a:alphaModFix/>
          </a:blip>
          <a:stretch>
            <a:fillRect/>
          </a:stretch>
        </p:blipFill>
        <p:spPr>
          <a:xfrm>
            <a:off x="995597" y="318200"/>
            <a:ext cx="6956639" cy="5989549"/>
          </a:xfrm>
          <a:prstGeom prst="rect">
            <a:avLst/>
          </a:prstGeom>
          <a:noFill/>
          <a:ln>
            <a:noFill/>
          </a:ln>
        </p:spPr>
      </p:pic>
      <p:sp>
        <p:nvSpPr>
          <p:cNvPr id="188" name="Google Shape;188;p28"/>
          <p:cNvSpPr txBox="1"/>
          <p:nvPr/>
        </p:nvSpPr>
        <p:spPr>
          <a:xfrm>
            <a:off x="0" y="0"/>
            <a:ext cx="9144000" cy="1754400"/>
          </a:xfrm>
          <a:prstGeom prst="rect">
            <a:avLst/>
          </a:prstGeom>
          <a:solidFill>
            <a:srgbClr val="9900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800">
              <a:solidFill>
                <a:schemeClr val="dk2"/>
              </a:solidFill>
            </a:endParaRPr>
          </a:p>
          <a:p>
            <a:pPr indent="0" lvl="0" marL="0" rtl="0" algn="ctr">
              <a:spcBef>
                <a:spcPts val="0"/>
              </a:spcBef>
              <a:spcAft>
                <a:spcPts val="0"/>
              </a:spcAft>
              <a:buNone/>
            </a:pPr>
            <a:r>
              <a:t/>
            </a:r>
            <a:endParaRPr sz="1800">
              <a:solidFill>
                <a:schemeClr val="dk2"/>
              </a:solidFill>
            </a:endParaRPr>
          </a:p>
          <a:p>
            <a:pPr indent="0" lvl="0" marL="0" rtl="0" algn="ctr">
              <a:spcBef>
                <a:spcPts val="0"/>
              </a:spcBef>
              <a:spcAft>
                <a:spcPts val="0"/>
              </a:spcAft>
              <a:buNone/>
            </a:pPr>
            <a:r>
              <a:rPr b="1" lang="en" sz="3500">
                <a:solidFill>
                  <a:schemeClr val="accent6"/>
                </a:solidFill>
              </a:rPr>
              <a:t>Interaction </a:t>
            </a:r>
            <a:r>
              <a:rPr lang="en" sz="3500">
                <a:solidFill>
                  <a:schemeClr val="accent6"/>
                </a:solidFill>
              </a:rPr>
              <a:t>conveys so much more</a:t>
            </a:r>
            <a:endParaRPr sz="3500">
              <a:solidFill>
                <a:schemeClr val="accent6"/>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1000"/>
                                        <p:tgtEl>
                                          <p:spTgt spid="188"/>
                                        </p:tgtEl>
                                        <p:attrNameLst>
                                          <p:attrName>ppt_y</p:attrName>
                                        </p:attrNameLst>
                                      </p:cBhvr>
                                      <p:tavLst>
                                        <p:tav fmla="" tm="0">
                                          <p:val>
                                            <p:strVal val="#ppt_y"/>
                                          </p:val>
                                        </p:tav>
                                        <p:tav fmla="" tm="100000">
                                          <p:val>
                                            <p:strVal val="#ppt_y+1"/>
                                          </p:val>
                                        </p:tav>
                                      </p:tavLst>
                                    </p:anim>
                                    <p:set>
                                      <p:cBhvr>
                                        <p:cTn dur="1" fill="hold">
                                          <p:stCondLst>
                                            <p:cond delay="1000"/>
                                          </p:stCondLst>
                                        </p:cTn>
                                        <p:tgtEl>
                                          <p:spTgt spid="18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92" name="Shape 192"/>
        <p:cNvGrpSpPr/>
        <p:nvPr/>
      </p:nvGrpSpPr>
      <p:grpSpPr>
        <a:xfrm>
          <a:off x="0" y="0"/>
          <a:ext cx="0" cy="0"/>
          <a:chOff x="0" y="0"/>
          <a:chExt cx="0" cy="0"/>
        </a:xfrm>
      </p:grpSpPr>
      <p:pic>
        <p:nvPicPr>
          <p:cNvPr id="193" name="Google Shape;193;p29"/>
          <p:cNvPicPr preferRelativeResize="0"/>
          <p:nvPr/>
        </p:nvPicPr>
        <p:blipFill rotWithShape="1">
          <a:blip r:embed="rId3">
            <a:alphaModFix/>
          </a:blip>
          <a:srcRect b="40617" l="0" r="0" t="0"/>
          <a:stretch/>
        </p:blipFill>
        <p:spPr>
          <a:xfrm>
            <a:off x="1912075" y="3573400"/>
            <a:ext cx="4823711" cy="2540388"/>
          </a:xfrm>
          <a:prstGeom prst="rect">
            <a:avLst/>
          </a:prstGeom>
          <a:noFill/>
          <a:ln>
            <a:noFill/>
          </a:ln>
        </p:spPr>
      </p:pic>
      <p:pic>
        <p:nvPicPr>
          <p:cNvPr id="194" name="Google Shape;194;p29"/>
          <p:cNvPicPr preferRelativeResize="0"/>
          <p:nvPr/>
        </p:nvPicPr>
        <p:blipFill>
          <a:blip r:embed="rId4">
            <a:alphaModFix/>
          </a:blip>
          <a:stretch>
            <a:fillRect/>
          </a:stretch>
        </p:blipFill>
        <p:spPr>
          <a:xfrm>
            <a:off x="615775" y="571250"/>
            <a:ext cx="4131813" cy="871613"/>
          </a:xfrm>
          <a:prstGeom prst="rect">
            <a:avLst/>
          </a:prstGeom>
          <a:noFill/>
          <a:ln>
            <a:noFill/>
          </a:ln>
        </p:spPr>
      </p:pic>
      <p:pic>
        <p:nvPicPr>
          <p:cNvPr id="195" name="Google Shape;195;p29"/>
          <p:cNvPicPr preferRelativeResize="0"/>
          <p:nvPr/>
        </p:nvPicPr>
        <p:blipFill>
          <a:blip r:embed="rId5">
            <a:alphaModFix/>
          </a:blip>
          <a:stretch>
            <a:fillRect/>
          </a:stretch>
        </p:blipFill>
        <p:spPr>
          <a:xfrm>
            <a:off x="493800" y="1620173"/>
            <a:ext cx="5764896" cy="1828394"/>
          </a:xfrm>
          <a:prstGeom prst="rect">
            <a:avLst/>
          </a:prstGeom>
          <a:noFill/>
          <a:ln>
            <a:noFill/>
          </a:ln>
        </p:spPr>
      </p:pic>
      <p:pic>
        <p:nvPicPr>
          <p:cNvPr id="196" name="Google Shape;196;p29"/>
          <p:cNvPicPr preferRelativeResize="0"/>
          <p:nvPr/>
        </p:nvPicPr>
        <p:blipFill>
          <a:blip r:embed="rId6">
            <a:alphaModFix/>
          </a:blip>
          <a:stretch>
            <a:fillRect/>
          </a:stretch>
        </p:blipFill>
        <p:spPr>
          <a:xfrm>
            <a:off x="615776" y="1073939"/>
            <a:ext cx="2655757" cy="421386"/>
          </a:xfrm>
          <a:prstGeom prst="rect">
            <a:avLst/>
          </a:prstGeom>
          <a:noFill/>
          <a:ln>
            <a:noFill/>
          </a:ln>
        </p:spPr>
      </p:pic>
      <p:sp>
        <p:nvSpPr>
          <p:cNvPr id="197" name="Google Shape;197;p29"/>
          <p:cNvSpPr txBox="1"/>
          <p:nvPr/>
        </p:nvSpPr>
        <p:spPr>
          <a:xfrm>
            <a:off x="615775" y="6252750"/>
            <a:ext cx="6897600" cy="42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rPr>
              <a:t>Quarto code+data notebook example: “</a:t>
            </a:r>
            <a:r>
              <a:rPr lang="en" sz="1700" u="sng">
                <a:solidFill>
                  <a:schemeClr val="hlink"/>
                </a:solidFill>
                <a:hlinkClick r:id="rId7"/>
              </a:rPr>
              <a:t>La Palma Earthquakes</a:t>
            </a:r>
            <a:r>
              <a:rPr lang="en" sz="1700">
                <a:solidFill>
                  <a:schemeClr val="dk1"/>
                </a:solidFill>
              </a:rPr>
              <a:t>”</a:t>
            </a:r>
            <a:endParaRPr sz="1700">
              <a:solidFill>
                <a:schemeClr val="dk1"/>
              </a:solidFill>
            </a:endParaRPr>
          </a:p>
        </p:txBody>
      </p:sp>
      <p:sp>
        <p:nvSpPr>
          <p:cNvPr id="198" name="Google Shape;198;p29"/>
          <p:cNvSpPr txBox="1"/>
          <p:nvPr/>
        </p:nvSpPr>
        <p:spPr>
          <a:xfrm>
            <a:off x="7150900" y="1167375"/>
            <a:ext cx="1884900" cy="500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It’s all in one place</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0" lvl="0" marL="0" rtl="0" algn="ctr">
              <a:spcBef>
                <a:spcPts val="0"/>
              </a:spcBef>
              <a:spcAft>
                <a:spcPts val="0"/>
              </a:spcAft>
              <a:buNone/>
            </a:pPr>
            <a:r>
              <a:rPr lang="en" sz="1800">
                <a:solidFill>
                  <a:schemeClr val="dk1"/>
                </a:solidFill>
              </a:rPr>
              <a:t>It builds itself right there</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0" lvl="0" marL="0" rtl="0" algn="ctr">
              <a:spcBef>
                <a:spcPts val="0"/>
              </a:spcBef>
              <a:spcAft>
                <a:spcPts val="0"/>
              </a:spcAft>
              <a:buNone/>
            </a:pPr>
            <a:r>
              <a:rPr lang="en" sz="1800">
                <a:solidFill>
                  <a:schemeClr val="dk1"/>
                </a:solidFill>
              </a:rPr>
              <a:t>Transparent, checkable, replicable</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0" lvl="0" marL="0" rtl="0" algn="ctr">
              <a:spcBef>
                <a:spcPts val="0"/>
              </a:spcBef>
              <a:spcAft>
                <a:spcPts val="0"/>
              </a:spcAft>
              <a:buNone/>
            </a:pPr>
            <a:r>
              <a:rPr lang="en" sz="1800">
                <a:solidFill>
                  <a:schemeClr val="dk1"/>
                </a:solidFill>
              </a:rPr>
              <a:t>Open the code and expand explanations … if you like</a:t>
            </a:r>
            <a:endParaRPr sz="18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3F3F3"/>
        </a:solidFill>
      </p:bgPr>
    </p:bg>
    <p:spTree>
      <p:nvGrpSpPr>
        <p:cNvPr id="202" name="Shape 202"/>
        <p:cNvGrpSpPr/>
        <p:nvPr/>
      </p:nvGrpSpPr>
      <p:grpSpPr>
        <a:xfrm>
          <a:off x="0" y="0"/>
          <a:ext cx="0" cy="0"/>
          <a:chOff x="0" y="0"/>
          <a:chExt cx="0" cy="0"/>
        </a:xfrm>
      </p:grpSpPr>
      <p:sp>
        <p:nvSpPr>
          <p:cNvPr id="203" name="Google Shape;203;p30"/>
          <p:cNvSpPr txBox="1"/>
          <p:nvPr>
            <p:ph type="title"/>
          </p:nvPr>
        </p:nvSpPr>
        <p:spPr>
          <a:xfrm>
            <a:off x="628650" y="365125"/>
            <a:ext cx="7886700" cy="1325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2600"/>
              <a:t>Benefits: </a:t>
            </a:r>
            <a:r>
              <a:rPr lang="en" sz="2600"/>
              <a:t>Precise assessment</a:t>
            </a:r>
            <a:endParaRPr sz="2600"/>
          </a:p>
          <a:p>
            <a:pPr indent="0" lvl="0" marL="0" rtl="0" algn="l">
              <a:spcBef>
                <a:spcPts val="0"/>
              </a:spcBef>
              <a:spcAft>
                <a:spcPts val="0"/>
              </a:spcAft>
              <a:buNone/>
            </a:pPr>
            <a:r>
              <a:t/>
            </a:r>
            <a:endParaRPr sz="2600"/>
          </a:p>
        </p:txBody>
      </p:sp>
      <p:sp>
        <p:nvSpPr>
          <p:cNvPr id="204" name="Google Shape;204;p30"/>
          <p:cNvSpPr txBox="1"/>
          <p:nvPr>
            <p:ph idx="1" type="body"/>
          </p:nvPr>
        </p:nvSpPr>
        <p:spPr>
          <a:xfrm>
            <a:off x="515650" y="1861000"/>
            <a:ext cx="4056600" cy="43161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1200"/>
              </a:spcAft>
              <a:buNone/>
            </a:pPr>
            <a:r>
              <a:t/>
            </a:r>
            <a:endParaRPr>
              <a:solidFill>
                <a:schemeClr val="dk1"/>
              </a:solidFill>
            </a:endParaRPr>
          </a:p>
        </p:txBody>
      </p:sp>
      <p:pic>
        <p:nvPicPr>
          <p:cNvPr id="205" name="Google Shape;205;p30"/>
          <p:cNvPicPr preferRelativeResize="0"/>
          <p:nvPr/>
        </p:nvPicPr>
        <p:blipFill>
          <a:blip r:embed="rId3">
            <a:alphaModFix/>
          </a:blip>
          <a:stretch>
            <a:fillRect/>
          </a:stretch>
        </p:blipFill>
        <p:spPr>
          <a:xfrm>
            <a:off x="5128825" y="1861004"/>
            <a:ext cx="3943500" cy="1524000"/>
          </a:xfrm>
          <a:prstGeom prst="rect">
            <a:avLst/>
          </a:prstGeom>
          <a:noFill/>
          <a:ln>
            <a:noFill/>
          </a:ln>
        </p:spPr>
      </p:pic>
      <p:sp>
        <p:nvSpPr>
          <p:cNvPr id="206" name="Google Shape;206;p30"/>
          <p:cNvSpPr txBox="1"/>
          <p:nvPr/>
        </p:nvSpPr>
        <p:spPr>
          <a:xfrm>
            <a:off x="628650" y="1321825"/>
            <a:ext cx="4362000" cy="450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rPr>
              <a:t>Overall percentile assessment</a:t>
            </a:r>
            <a:endParaRPr b="1" sz="1800">
              <a:solidFill>
                <a:schemeClr val="dk1"/>
              </a:solidFill>
            </a:endParaRPr>
          </a:p>
          <a:p>
            <a:pPr indent="0" lvl="0" marL="0" rtl="0" algn="l">
              <a:spcBef>
                <a:spcPts val="0"/>
              </a:spcBef>
              <a:spcAft>
                <a:spcPts val="0"/>
              </a:spcAft>
              <a:buNone/>
            </a:pPr>
            <a:r>
              <a:t/>
            </a:r>
            <a:endParaRPr b="1" sz="1800">
              <a:solidFill>
                <a:schemeClr val="dk1"/>
              </a:solidFill>
            </a:endParaRPr>
          </a:p>
          <a:p>
            <a:pPr indent="0" lvl="0" marL="0" rtl="0" algn="l">
              <a:spcBef>
                <a:spcPts val="0"/>
              </a:spcBef>
              <a:spcAft>
                <a:spcPts val="0"/>
              </a:spcAft>
              <a:buNone/>
            </a:pPr>
            <a:r>
              <a:rPr lang="en" sz="1800">
                <a:solidFill>
                  <a:schemeClr val="dk1"/>
                </a:solidFill>
              </a:rPr>
              <a:t>“Rank this relative to all serious research in the same area that you have encountered in the last three years.”</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b="1" sz="1800">
              <a:solidFill>
                <a:schemeClr val="dk1"/>
              </a:solidFill>
            </a:endParaRPr>
          </a:p>
          <a:p>
            <a:pPr indent="0" lvl="0" marL="0" rtl="0" algn="l">
              <a:spcBef>
                <a:spcPts val="0"/>
              </a:spcBef>
              <a:spcAft>
                <a:spcPts val="0"/>
              </a:spcAft>
              <a:buClr>
                <a:schemeClr val="dk1"/>
              </a:buClr>
              <a:buSzPts val="1100"/>
              <a:buFont typeface="Arial"/>
              <a:buNone/>
            </a:pPr>
            <a:r>
              <a:rPr b="1" lang="en" sz="1800">
                <a:solidFill>
                  <a:schemeClr val="dk1"/>
                </a:solidFill>
              </a:rPr>
              <a:t>“</a:t>
            </a:r>
            <a:r>
              <a:rPr b="1" lang="en" sz="1800">
                <a:solidFill>
                  <a:schemeClr val="dk1"/>
                </a:solidFill>
              </a:rPr>
              <a:t>Known-currency” ranking</a:t>
            </a:r>
            <a:endParaRPr b="1" sz="1800">
              <a:solidFill>
                <a:schemeClr val="dk1"/>
              </a:solidFill>
            </a:endParaRPr>
          </a:p>
          <a:p>
            <a:pPr indent="0" lvl="0" marL="0" rtl="0" algn="l">
              <a:spcBef>
                <a:spcPts val="0"/>
              </a:spcBef>
              <a:spcAft>
                <a:spcPts val="0"/>
              </a:spcAft>
              <a:buClr>
                <a:schemeClr val="dk1"/>
              </a:buClr>
              <a:buSzPts val="1100"/>
              <a:buFont typeface="Arial"/>
              <a:buNone/>
            </a:pPr>
            <a:r>
              <a:t/>
            </a:r>
            <a:endParaRPr b="1" sz="1800">
              <a:solidFill>
                <a:schemeClr val="dk1"/>
              </a:solidFill>
            </a:endParaRPr>
          </a:p>
          <a:p>
            <a:pPr indent="0" lvl="0" marL="0" rtl="0" algn="l">
              <a:spcBef>
                <a:spcPts val="0"/>
              </a:spcBef>
              <a:spcAft>
                <a:spcPts val="0"/>
              </a:spcAft>
              <a:buClr>
                <a:schemeClr val="dk1"/>
              </a:buClr>
              <a:buSzPts val="1100"/>
              <a:buFont typeface="Arial"/>
              <a:buNone/>
            </a:pPr>
            <a:r>
              <a:rPr lang="en" sz="1800">
                <a:solidFill>
                  <a:schemeClr val="dk1"/>
                </a:solidFill>
              </a:rPr>
              <a:t>“What journal ranking tier </a:t>
            </a:r>
            <a:r>
              <a:rPr i="1" lang="en" sz="1800">
                <a:solidFill>
                  <a:schemeClr val="dk1"/>
                </a:solidFill>
              </a:rPr>
              <a:t>will </a:t>
            </a:r>
            <a:r>
              <a:rPr lang="en" sz="1800">
                <a:solidFill>
                  <a:schemeClr val="dk1"/>
                </a:solidFill>
              </a:rPr>
              <a:t>this work be published in?”</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rPr lang="en" sz="1800">
                <a:solidFill>
                  <a:schemeClr val="dk1"/>
                </a:solidFill>
              </a:rPr>
              <a:t>“... </a:t>
            </a:r>
            <a:r>
              <a:rPr i="1" lang="en" sz="1800">
                <a:solidFill>
                  <a:schemeClr val="dk1"/>
                </a:solidFill>
              </a:rPr>
              <a:t>should</a:t>
            </a:r>
            <a:r>
              <a:rPr lang="en" sz="1800">
                <a:solidFill>
                  <a:schemeClr val="dk1"/>
                </a:solidFill>
              </a:rPr>
              <a:t> this work be published in?”</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rPr lang="en" sz="1800">
                <a:solidFill>
                  <a:schemeClr val="dk1"/>
                </a:solidFill>
              </a:rPr>
              <a:t>On a 0.0 - 5.0 scale explained with examples</a:t>
            </a:r>
            <a:br>
              <a:rPr lang="en" sz="1800">
                <a:solidFill>
                  <a:schemeClr val="dk1"/>
                </a:solidFill>
              </a:rPr>
            </a:b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chemeClr val="dk1"/>
              </a:solidFill>
            </a:endParaRPr>
          </a:p>
        </p:txBody>
      </p:sp>
      <p:sp>
        <p:nvSpPr>
          <p:cNvPr id="207" name="Google Shape;207;p30"/>
          <p:cNvSpPr txBox="1"/>
          <p:nvPr/>
        </p:nvSpPr>
        <p:spPr>
          <a:xfrm>
            <a:off x="552450" y="6081900"/>
            <a:ext cx="8382900" cy="77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br>
              <a:rPr lang="en" sz="1800">
                <a:solidFill>
                  <a:schemeClr val="dk1"/>
                </a:solidFill>
              </a:rPr>
            </a:br>
            <a:r>
              <a:rPr i="1" lang="en" sz="1800">
                <a:solidFill>
                  <a:schemeClr val="dk1"/>
                </a:solidFill>
              </a:rPr>
              <a:t>See a version of our evaluator interface: </a:t>
            </a:r>
            <a:r>
              <a:rPr i="1" lang="en" sz="1800" u="sng">
                <a:solidFill>
                  <a:schemeClr val="hlink"/>
                </a:solidFill>
                <a:hlinkClick r:id="rId4"/>
              </a:rPr>
              <a:t>bit.ly/UJevalacademic</a:t>
            </a:r>
            <a:r>
              <a:rPr i="1" lang="en" sz="1800">
                <a:solidFill>
                  <a:schemeClr val="dk1"/>
                </a:solidFill>
              </a:rPr>
              <a:t> </a:t>
            </a:r>
            <a:endParaRPr i="1" sz="18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3F3F3"/>
        </a:solidFill>
      </p:bgPr>
    </p:bg>
    <p:spTree>
      <p:nvGrpSpPr>
        <p:cNvPr id="211" name="Shape 211"/>
        <p:cNvGrpSpPr/>
        <p:nvPr/>
      </p:nvGrpSpPr>
      <p:grpSpPr>
        <a:xfrm>
          <a:off x="0" y="0"/>
          <a:ext cx="0" cy="0"/>
          <a:chOff x="0" y="0"/>
          <a:chExt cx="0" cy="0"/>
        </a:xfrm>
      </p:grpSpPr>
      <p:sp>
        <p:nvSpPr>
          <p:cNvPr id="212" name="Google Shape;212;p31"/>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sz="2600"/>
              <a:t>Benefits: M</a:t>
            </a:r>
            <a:r>
              <a:rPr lang="en" sz="2600"/>
              <a:t>ulti-dimensional assessment</a:t>
            </a:r>
            <a:endParaRPr sz="2600"/>
          </a:p>
        </p:txBody>
      </p:sp>
      <p:sp>
        <p:nvSpPr>
          <p:cNvPr id="213" name="Google Shape;213;p31"/>
          <p:cNvSpPr txBox="1"/>
          <p:nvPr>
            <p:ph idx="1" type="body"/>
          </p:nvPr>
        </p:nvSpPr>
        <p:spPr>
          <a:xfrm>
            <a:off x="628650" y="1825625"/>
            <a:ext cx="7886700" cy="4351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sz="2100">
                <a:solidFill>
                  <a:schemeClr val="dk1"/>
                </a:solidFill>
              </a:rPr>
              <a:t>“</a:t>
            </a:r>
            <a:r>
              <a:rPr b="1" lang="en" sz="2100">
                <a:solidFill>
                  <a:schemeClr val="dk1"/>
                </a:solidFill>
              </a:rPr>
              <a:t>Advancing knowledge</a:t>
            </a:r>
            <a:r>
              <a:rPr lang="en" sz="2100">
                <a:solidFill>
                  <a:schemeClr val="dk1"/>
                </a:solidFill>
              </a:rPr>
              <a:t> … to what extent does this contribute to the field…”</a:t>
            </a:r>
            <a:endParaRPr sz="2100">
              <a:solidFill>
                <a:schemeClr val="dk1"/>
              </a:solidFill>
            </a:endParaRPr>
          </a:p>
          <a:p>
            <a:pPr indent="0" lvl="0" marL="0" rtl="0" algn="l">
              <a:spcBef>
                <a:spcPts val="1200"/>
              </a:spcBef>
              <a:spcAft>
                <a:spcPts val="0"/>
              </a:spcAft>
              <a:buNone/>
            </a:pPr>
            <a:r>
              <a:t/>
            </a:r>
            <a:endParaRPr sz="2100">
              <a:solidFill>
                <a:schemeClr val="dk1"/>
              </a:solidFill>
            </a:endParaRPr>
          </a:p>
          <a:p>
            <a:pPr indent="0" lvl="0" marL="0" rtl="0" algn="l">
              <a:spcBef>
                <a:spcPts val="1200"/>
              </a:spcBef>
              <a:spcAft>
                <a:spcPts val="0"/>
              </a:spcAft>
              <a:buNone/>
            </a:pPr>
            <a:r>
              <a:rPr lang="en" sz="2100">
                <a:solidFill>
                  <a:schemeClr val="dk1"/>
                </a:solidFill>
              </a:rPr>
              <a:t>vs.</a:t>
            </a:r>
            <a:endParaRPr sz="2100">
              <a:solidFill>
                <a:schemeClr val="dk1"/>
              </a:solidFill>
            </a:endParaRPr>
          </a:p>
          <a:p>
            <a:pPr indent="0" lvl="0" marL="0" rtl="0" algn="l">
              <a:spcBef>
                <a:spcPts val="1200"/>
              </a:spcBef>
              <a:spcAft>
                <a:spcPts val="0"/>
              </a:spcAft>
              <a:buNone/>
            </a:pPr>
            <a:r>
              <a:t/>
            </a:r>
            <a:endParaRPr sz="2100">
              <a:solidFill>
                <a:schemeClr val="dk1"/>
              </a:solidFill>
            </a:endParaRPr>
          </a:p>
          <a:p>
            <a:pPr indent="0" lvl="0" marL="0" rtl="0" algn="l">
              <a:spcBef>
                <a:spcPts val="1200"/>
              </a:spcBef>
              <a:spcAft>
                <a:spcPts val="1200"/>
              </a:spcAft>
              <a:buNone/>
            </a:pPr>
            <a:r>
              <a:rPr lang="en" sz="2100">
                <a:solidFill>
                  <a:schemeClr val="dk1"/>
                </a:solidFill>
              </a:rPr>
              <a:t>“</a:t>
            </a:r>
            <a:r>
              <a:rPr b="1" lang="en" sz="2100">
                <a:solidFill>
                  <a:schemeClr val="dk1"/>
                </a:solidFill>
              </a:rPr>
              <a:t>Methods</a:t>
            </a:r>
            <a:r>
              <a:rPr lang="en" sz="2100">
                <a:solidFill>
                  <a:schemeClr val="dk1"/>
                </a:solidFill>
              </a:rPr>
              <a:t> … well-justified and explained … reasonable approach … assumptions reasonable”</a:t>
            </a:r>
            <a:endParaRPr sz="21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3F3F3"/>
        </a:solidFill>
      </p:bgPr>
    </p:bg>
    <p:spTree>
      <p:nvGrpSpPr>
        <p:cNvPr id="217" name="Shape 217"/>
        <p:cNvGrpSpPr/>
        <p:nvPr/>
      </p:nvGrpSpPr>
      <p:grpSpPr>
        <a:xfrm>
          <a:off x="0" y="0"/>
          <a:ext cx="0" cy="0"/>
          <a:chOff x="0" y="0"/>
          <a:chExt cx="0" cy="0"/>
        </a:xfrm>
      </p:grpSpPr>
      <p:pic>
        <p:nvPicPr>
          <p:cNvPr id="218" name="Google Shape;218;p32"/>
          <p:cNvPicPr preferRelativeResize="0"/>
          <p:nvPr/>
        </p:nvPicPr>
        <p:blipFill>
          <a:blip r:embed="rId3">
            <a:alphaModFix/>
          </a:blip>
          <a:stretch>
            <a:fillRect/>
          </a:stretch>
        </p:blipFill>
        <p:spPr>
          <a:xfrm>
            <a:off x="347076" y="261300"/>
            <a:ext cx="8568624" cy="4751550"/>
          </a:xfrm>
          <a:prstGeom prst="rect">
            <a:avLst/>
          </a:prstGeom>
          <a:noFill/>
          <a:ln>
            <a:noFill/>
          </a:ln>
        </p:spPr>
      </p:pic>
      <p:sp>
        <p:nvSpPr>
          <p:cNvPr id="219" name="Google Shape;219;p32"/>
          <p:cNvSpPr txBox="1"/>
          <p:nvPr/>
        </p:nvSpPr>
        <p:spPr>
          <a:xfrm>
            <a:off x="347075" y="5109425"/>
            <a:ext cx="5988000" cy="91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dk1"/>
                </a:solidFill>
              </a:rPr>
              <a:t>Public</a:t>
            </a:r>
            <a:r>
              <a:rPr b="1" lang="en" sz="1800">
                <a:solidFill>
                  <a:schemeClr val="dk1"/>
                </a:solidFill>
              </a:rPr>
              <a:t> structured (as well as descriptive) evaluations</a:t>
            </a:r>
            <a:endParaRPr b="1" sz="1800">
              <a:solidFill>
                <a:schemeClr val="dk1"/>
              </a:solidFill>
            </a:endParaRPr>
          </a:p>
          <a:p>
            <a:pPr indent="0" lvl="0" marL="0" rtl="0" algn="l">
              <a:spcBef>
                <a:spcPts val="0"/>
              </a:spcBef>
              <a:spcAft>
                <a:spcPts val="0"/>
              </a:spcAft>
              <a:buNone/>
            </a:pPr>
            <a:r>
              <a:t/>
            </a:r>
            <a:endParaRPr b="1" sz="1800">
              <a:solidFill>
                <a:schemeClr val="dk2"/>
              </a:solidFill>
            </a:endParaRPr>
          </a:p>
          <a:p>
            <a:pPr indent="0" lvl="0" marL="0" rtl="0" algn="l">
              <a:spcBef>
                <a:spcPts val="0"/>
              </a:spcBef>
              <a:spcAft>
                <a:spcPts val="0"/>
              </a:spcAft>
              <a:buNone/>
            </a:pPr>
            <a:r>
              <a:rPr lang="en" sz="1800">
                <a:solidFill>
                  <a:schemeClr val="dk1"/>
                </a:solidFill>
              </a:rPr>
              <a:t>See: </a:t>
            </a:r>
            <a:r>
              <a:rPr lang="en" sz="1800" u="sng">
                <a:solidFill>
                  <a:schemeClr val="hlink"/>
                </a:solidFill>
                <a:hlinkClick r:id="rId4"/>
              </a:rPr>
              <a:t>bit.ly/UJdashboard</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23" name="Shape 223"/>
        <p:cNvGrpSpPr/>
        <p:nvPr/>
      </p:nvGrpSpPr>
      <p:grpSpPr>
        <a:xfrm>
          <a:off x="0" y="0"/>
          <a:ext cx="0" cy="0"/>
          <a:chOff x="0" y="0"/>
          <a:chExt cx="0" cy="0"/>
        </a:xfrm>
      </p:grpSpPr>
      <p:sp>
        <p:nvSpPr>
          <p:cNvPr id="224" name="Google Shape;224;p33"/>
          <p:cNvSpPr txBox="1"/>
          <p:nvPr>
            <p:ph type="title"/>
          </p:nvPr>
        </p:nvSpPr>
        <p:spPr>
          <a:xfrm>
            <a:off x="381000" y="4382600"/>
            <a:ext cx="8751600" cy="22047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SzPts val="990"/>
              <a:buNone/>
            </a:pPr>
            <a:r>
              <a:rPr b="1" lang="en" sz="2870"/>
              <a:t>Initiatives in ~journal-independent, public, ~structured evaluation</a:t>
            </a:r>
            <a:br>
              <a:rPr b="1" lang="en" sz="2870"/>
            </a:br>
            <a:r>
              <a:rPr b="1" lang="en" sz="2870"/>
              <a:t> </a:t>
            </a:r>
            <a:endParaRPr b="1" sz="2870"/>
          </a:p>
          <a:p>
            <a:pPr indent="0" lvl="0" marL="0" rtl="0" algn="ctr">
              <a:spcBef>
                <a:spcPts val="0"/>
              </a:spcBef>
              <a:spcAft>
                <a:spcPts val="0"/>
              </a:spcAft>
              <a:buSzPts val="990"/>
              <a:buNone/>
            </a:pPr>
            <a:r>
              <a:rPr i="1" lang="en" sz="2600"/>
              <a:t>W</a:t>
            </a:r>
            <a:r>
              <a:rPr i="1" lang="en" sz="2600"/>
              <a:t>e’ve had conversations with each of these.</a:t>
            </a:r>
            <a:br>
              <a:rPr i="1" lang="en" sz="2600"/>
            </a:br>
            <a:br>
              <a:rPr i="1" lang="en" sz="2600"/>
            </a:br>
            <a:r>
              <a:rPr i="1" lang="en" sz="2600"/>
              <a:t>This is an old idea whose time has come.  </a:t>
            </a:r>
            <a:endParaRPr i="1" sz="2600"/>
          </a:p>
        </p:txBody>
      </p:sp>
      <p:pic>
        <p:nvPicPr>
          <p:cNvPr id="225" name="Google Shape;225;p33"/>
          <p:cNvPicPr preferRelativeResize="0"/>
          <p:nvPr/>
        </p:nvPicPr>
        <p:blipFill>
          <a:blip r:embed="rId3">
            <a:alphaModFix/>
          </a:blip>
          <a:stretch>
            <a:fillRect/>
          </a:stretch>
        </p:blipFill>
        <p:spPr>
          <a:xfrm>
            <a:off x="0" y="0"/>
            <a:ext cx="2009775" cy="790575"/>
          </a:xfrm>
          <a:prstGeom prst="rect">
            <a:avLst/>
          </a:prstGeom>
          <a:noFill/>
          <a:ln>
            <a:noFill/>
          </a:ln>
        </p:spPr>
      </p:pic>
      <p:pic>
        <p:nvPicPr>
          <p:cNvPr id="226" name="Google Shape;226;p33"/>
          <p:cNvPicPr preferRelativeResize="0"/>
          <p:nvPr/>
        </p:nvPicPr>
        <p:blipFill>
          <a:blip r:embed="rId4">
            <a:alphaModFix/>
          </a:blip>
          <a:stretch>
            <a:fillRect/>
          </a:stretch>
        </p:blipFill>
        <p:spPr>
          <a:xfrm>
            <a:off x="0" y="790575"/>
            <a:ext cx="1552575" cy="1466850"/>
          </a:xfrm>
          <a:prstGeom prst="rect">
            <a:avLst/>
          </a:prstGeom>
          <a:noFill/>
          <a:ln>
            <a:noFill/>
          </a:ln>
        </p:spPr>
      </p:pic>
      <p:pic>
        <p:nvPicPr>
          <p:cNvPr id="227" name="Google Shape;227;p33"/>
          <p:cNvPicPr preferRelativeResize="0"/>
          <p:nvPr/>
        </p:nvPicPr>
        <p:blipFill>
          <a:blip r:embed="rId5">
            <a:alphaModFix/>
          </a:blip>
          <a:stretch>
            <a:fillRect/>
          </a:stretch>
        </p:blipFill>
        <p:spPr>
          <a:xfrm>
            <a:off x="7688610" y="25903"/>
            <a:ext cx="1455390" cy="1466850"/>
          </a:xfrm>
          <a:prstGeom prst="rect">
            <a:avLst/>
          </a:prstGeom>
          <a:noFill/>
          <a:ln>
            <a:noFill/>
          </a:ln>
        </p:spPr>
      </p:pic>
      <p:pic>
        <p:nvPicPr>
          <p:cNvPr id="228" name="Google Shape;228;p33"/>
          <p:cNvPicPr preferRelativeResize="0"/>
          <p:nvPr/>
        </p:nvPicPr>
        <p:blipFill>
          <a:blip r:embed="rId6">
            <a:alphaModFix/>
          </a:blip>
          <a:stretch>
            <a:fillRect/>
          </a:stretch>
        </p:blipFill>
        <p:spPr>
          <a:xfrm>
            <a:off x="7558125" y="1515208"/>
            <a:ext cx="1609725" cy="1514475"/>
          </a:xfrm>
          <a:prstGeom prst="rect">
            <a:avLst/>
          </a:prstGeom>
          <a:noFill/>
          <a:ln>
            <a:noFill/>
          </a:ln>
        </p:spPr>
      </p:pic>
      <p:pic>
        <p:nvPicPr>
          <p:cNvPr id="229" name="Google Shape;229;p33"/>
          <p:cNvPicPr preferRelativeResize="0"/>
          <p:nvPr/>
        </p:nvPicPr>
        <p:blipFill rotWithShape="1">
          <a:blip r:embed="rId7">
            <a:alphaModFix/>
          </a:blip>
          <a:srcRect b="23249" l="22002" r="23277" t="24549"/>
          <a:stretch/>
        </p:blipFill>
        <p:spPr>
          <a:xfrm>
            <a:off x="5854548" y="1568948"/>
            <a:ext cx="1274925" cy="1246775"/>
          </a:xfrm>
          <a:prstGeom prst="rect">
            <a:avLst/>
          </a:prstGeom>
          <a:noFill/>
          <a:ln>
            <a:noFill/>
          </a:ln>
        </p:spPr>
      </p:pic>
      <p:sp>
        <p:nvSpPr>
          <p:cNvPr id="230" name="Google Shape;230;p33"/>
          <p:cNvSpPr txBox="1"/>
          <p:nvPr/>
        </p:nvSpPr>
        <p:spPr>
          <a:xfrm>
            <a:off x="3814050" y="4305675"/>
            <a:ext cx="5353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231" name="Google Shape;231;p33"/>
          <p:cNvPicPr preferRelativeResize="0"/>
          <p:nvPr/>
        </p:nvPicPr>
        <p:blipFill rotWithShape="1">
          <a:blip r:embed="rId8">
            <a:alphaModFix/>
          </a:blip>
          <a:srcRect b="0" l="0" r="0" t="0"/>
          <a:stretch/>
        </p:blipFill>
        <p:spPr>
          <a:xfrm>
            <a:off x="2655337" y="25900"/>
            <a:ext cx="4633426" cy="1366849"/>
          </a:xfrm>
          <a:prstGeom prst="rect">
            <a:avLst/>
          </a:prstGeom>
          <a:noFill/>
          <a:ln>
            <a:noFill/>
          </a:ln>
        </p:spPr>
      </p:pic>
      <p:pic>
        <p:nvPicPr>
          <p:cNvPr id="232" name="Google Shape;232;p33"/>
          <p:cNvPicPr preferRelativeResize="0"/>
          <p:nvPr/>
        </p:nvPicPr>
        <p:blipFill>
          <a:blip r:embed="rId9">
            <a:alphaModFix/>
          </a:blip>
          <a:stretch>
            <a:fillRect/>
          </a:stretch>
        </p:blipFill>
        <p:spPr>
          <a:xfrm>
            <a:off x="605625" y="2336203"/>
            <a:ext cx="3904100" cy="14668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36" name="Shape 236"/>
        <p:cNvGrpSpPr/>
        <p:nvPr/>
      </p:nvGrpSpPr>
      <p:grpSpPr>
        <a:xfrm>
          <a:off x="0" y="0"/>
          <a:ext cx="0" cy="0"/>
          <a:chOff x="0" y="0"/>
          <a:chExt cx="0" cy="0"/>
        </a:xfrm>
      </p:grpSpPr>
      <p:sp>
        <p:nvSpPr>
          <p:cNvPr id="237" name="Google Shape;237;p34"/>
          <p:cNvSpPr txBox="1"/>
          <p:nvPr>
            <p:ph type="title"/>
          </p:nvPr>
        </p:nvSpPr>
        <p:spPr>
          <a:xfrm>
            <a:off x="255300" y="423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sz="2300"/>
              <a:t>The Unjournal’s Basic Approach</a:t>
            </a:r>
            <a:endParaRPr b="1" sz="2300"/>
          </a:p>
        </p:txBody>
      </p:sp>
      <p:sp>
        <p:nvSpPr>
          <p:cNvPr id="238" name="Google Shape;238;p34"/>
          <p:cNvSpPr txBox="1"/>
          <p:nvPr>
            <p:ph idx="1" type="body"/>
          </p:nvPr>
        </p:nvSpPr>
        <p:spPr>
          <a:xfrm>
            <a:off x="362725" y="1748825"/>
            <a:ext cx="4555200" cy="4351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solidFill>
                  <a:schemeClr val="dk1"/>
                </a:solidFill>
              </a:rPr>
              <a:t>Researchers </a:t>
            </a:r>
            <a:r>
              <a:rPr b="1" lang="en">
                <a:solidFill>
                  <a:schemeClr val="dk1"/>
                </a:solidFill>
              </a:rPr>
              <a:t>submit</a:t>
            </a:r>
            <a:r>
              <a:rPr lang="en">
                <a:solidFill>
                  <a:schemeClr val="dk1"/>
                </a:solidFill>
              </a:rPr>
              <a:t> or we </a:t>
            </a:r>
            <a:r>
              <a:rPr b="1" lang="en">
                <a:solidFill>
                  <a:schemeClr val="dk1"/>
                </a:solidFill>
              </a:rPr>
              <a:t>select</a:t>
            </a:r>
            <a:r>
              <a:rPr lang="en">
                <a:solidFill>
                  <a:schemeClr val="dk1"/>
                </a:solidFill>
              </a:rPr>
              <a:t> publicly-hosted work</a:t>
            </a:r>
            <a:endParaRPr>
              <a:solidFill>
                <a:schemeClr val="dk1"/>
              </a:solidFill>
            </a:endParaRPr>
          </a:p>
          <a:p>
            <a:pPr indent="0" lvl="0" marL="0" rtl="0" algn="l">
              <a:spcBef>
                <a:spcPts val="1200"/>
              </a:spcBef>
              <a:spcAft>
                <a:spcPts val="0"/>
              </a:spcAft>
              <a:buNone/>
            </a:pPr>
            <a:r>
              <a:t/>
            </a:r>
            <a:endParaRPr sz="1600">
              <a:solidFill>
                <a:schemeClr val="dk1"/>
              </a:solidFill>
            </a:endParaRPr>
          </a:p>
          <a:p>
            <a:pPr indent="0" lvl="0" marL="0" rtl="0" algn="l">
              <a:spcBef>
                <a:spcPts val="1200"/>
              </a:spcBef>
              <a:spcAft>
                <a:spcPts val="0"/>
              </a:spcAft>
              <a:buNone/>
            </a:pPr>
            <a:r>
              <a:rPr lang="en">
                <a:solidFill>
                  <a:schemeClr val="dk1"/>
                </a:solidFill>
              </a:rPr>
              <a:t>Our team systematically </a:t>
            </a:r>
            <a:r>
              <a:rPr b="1" lang="en">
                <a:solidFill>
                  <a:schemeClr val="dk1"/>
                </a:solidFill>
              </a:rPr>
              <a:t>prioritizes </a:t>
            </a:r>
            <a:r>
              <a:rPr lang="en">
                <a:solidFill>
                  <a:schemeClr val="dk1"/>
                </a:solidFill>
              </a:rPr>
              <a:t>this (for impact potential)</a:t>
            </a:r>
            <a:endParaRPr>
              <a:solidFill>
                <a:schemeClr val="dk1"/>
              </a:solidFill>
            </a:endParaRPr>
          </a:p>
          <a:p>
            <a:pPr indent="0" lvl="0" marL="0" rtl="0" algn="l">
              <a:spcBef>
                <a:spcPts val="1200"/>
              </a:spcBef>
              <a:spcAft>
                <a:spcPts val="0"/>
              </a:spcAft>
              <a:buNone/>
            </a:pPr>
            <a:r>
              <a:t/>
            </a:r>
            <a:endParaRPr i="1">
              <a:solidFill>
                <a:schemeClr val="dk1"/>
              </a:solidFill>
            </a:endParaRPr>
          </a:p>
          <a:p>
            <a:pPr indent="0" lvl="0" marL="0" rtl="0" algn="l">
              <a:spcBef>
                <a:spcPts val="1200"/>
              </a:spcBef>
              <a:spcAft>
                <a:spcPts val="0"/>
              </a:spcAft>
              <a:buNone/>
            </a:pPr>
            <a:r>
              <a:rPr lang="en">
                <a:solidFill>
                  <a:schemeClr val="dk1"/>
                </a:solidFill>
              </a:rPr>
              <a:t>Evaluation managers commission </a:t>
            </a:r>
            <a:r>
              <a:rPr b="1" lang="en">
                <a:solidFill>
                  <a:schemeClr val="dk1"/>
                </a:solidFill>
              </a:rPr>
              <a:t>paid expert evaluators</a:t>
            </a:r>
            <a:endParaRPr b="1">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rPr b="1" lang="en">
                <a:solidFill>
                  <a:schemeClr val="dk1"/>
                </a:solidFill>
              </a:rPr>
              <a:t>Not exclusive:</a:t>
            </a:r>
            <a:endParaRPr b="1">
              <a:solidFill>
                <a:schemeClr val="dk1"/>
              </a:solidFill>
            </a:endParaRPr>
          </a:p>
          <a:p>
            <a:pPr indent="-317500" lvl="0" marL="457200" rtl="0" algn="l">
              <a:spcBef>
                <a:spcPts val="1200"/>
              </a:spcBef>
              <a:spcAft>
                <a:spcPts val="0"/>
              </a:spcAft>
              <a:buClr>
                <a:schemeClr val="dk1"/>
              </a:buClr>
              <a:buSzPts val="1400"/>
              <a:buChar char="-"/>
            </a:pPr>
            <a:r>
              <a:rPr lang="en">
                <a:solidFill>
                  <a:schemeClr val="dk1"/>
                </a:solidFill>
              </a:rPr>
              <a:t>We </a:t>
            </a:r>
            <a:r>
              <a:rPr b="1" lang="en">
                <a:solidFill>
                  <a:schemeClr val="dk1"/>
                </a:solidFill>
              </a:rPr>
              <a:t>link </a:t>
            </a:r>
            <a:r>
              <a:rPr lang="en">
                <a:solidFill>
                  <a:schemeClr val="dk1"/>
                </a:solidFill>
              </a:rPr>
              <a:t>the </a:t>
            </a:r>
            <a:r>
              <a:rPr b="1" lang="en">
                <a:solidFill>
                  <a:schemeClr val="dk1"/>
                </a:solidFill>
              </a:rPr>
              <a:t>research</a:t>
            </a:r>
            <a:endParaRPr b="1">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&amp; </a:t>
            </a:r>
            <a:r>
              <a:rPr b="1" lang="en">
                <a:solidFill>
                  <a:schemeClr val="dk1"/>
                </a:solidFill>
              </a:rPr>
              <a:t>publish </a:t>
            </a:r>
            <a:r>
              <a:rPr lang="en">
                <a:solidFill>
                  <a:schemeClr val="dk1"/>
                </a:solidFill>
              </a:rPr>
              <a:t>the </a:t>
            </a:r>
            <a:r>
              <a:rPr b="1" lang="en">
                <a:solidFill>
                  <a:schemeClr val="dk1"/>
                </a:solidFill>
              </a:rPr>
              <a:t>evaluation package</a:t>
            </a:r>
            <a:endParaRPr b="1">
              <a:solidFill>
                <a:schemeClr val="dk1"/>
              </a:solidFill>
            </a:endParaRPr>
          </a:p>
        </p:txBody>
      </p:sp>
      <p:pic>
        <p:nvPicPr>
          <p:cNvPr id="239" name="Google Shape;239;p34"/>
          <p:cNvPicPr preferRelativeResize="0"/>
          <p:nvPr/>
        </p:nvPicPr>
        <p:blipFill>
          <a:blip r:embed="rId3">
            <a:alphaModFix/>
          </a:blip>
          <a:stretch>
            <a:fillRect/>
          </a:stretch>
        </p:blipFill>
        <p:spPr>
          <a:xfrm>
            <a:off x="5124525" y="3429008"/>
            <a:ext cx="3528925" cy="3701675"/>
          </a:xfrm>
          <a:prstGeom prst="rect">
            <a:avLst/>
          </a:prstGeom>
          <a:noFill/>
          <a:ln>
            <a:noFill/>
          </a:ln>
        </p:spPr>
      </p:pic>
      <p:pic>
        <p:nvPicPr>
          <p:cNvPr id="240" name="Google Shape;240;p34"/>
          <p:cNvPicPr preferRelativeResize="0"/>
          <p:nvPr/>
        </p:nvPicPr>
        <p:blipFill rotWithShape="1">
          <a:blip r:embed="rId4">
            <a:alphaModFix/>
          </a:blip>
          <a:srcRect b="0" l="0" r="0" t="0"/>
          <a:stretch/>
        </p:blipFill>
        <p:spPr>
          <a:xfrm>
            <a:off x="5124525" y="291350"/>
            <a:ext cx="3258773" cy="961350"/>
          </a:xfrm>
          <a:prstGeom prst="rect">
            <a:avLst/>
          </a:prstGeom>
          <a:noFill/>
          <a:ln>
            <a:noFill/>
          </a:ln>
        </p:spPr>
      </p:pic>
      <p:pic>
        <p:nvPicPr>
          <p:cNvPr id="241" name="Google Shape;241;p34"/>
          <p:cNvPicPr preferRelativeResize="0"/>
          <p:nvPr/>
        </p:nvPicPr>
        <p:blipFill rotWithShape="1">
          <a:blip r:embed="rId5">
            <a:alphaModFix/>
          </a:blip>
          <a:srcRect b="0" l="0" r="21709" t="0"/>
          <a:stretch/>
        </p:blipFill>
        <p:spPr>
          <a:xfrm>
            <a:off x="5124525" y="1151223"/>
            <a:ext cx="3735925" cy="23399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79" name="Shape 79"/>
        <p:cNvGrpSpPr/>
        <p:nvPr/>
      </p:nvGrpSpPr>
      <p:grpSpPr>
        <a:xfrm>
          <a:off x="0" y="0"/>
          <a:ext cx="0" cy="0"/>
          <a:chOff x="0" y="0"/>
          <a:chExt cx="0" cy="0"/>
        </a:xfrm>
      </p:grpSpPr>
      <p:sp>
        <p:nvSpPr>
          <p:cNvPr id="80" name="Google Shape;80;p17"/>
          <p:cNvSpPr txBox="1"/>
          <p:nvPr>
            <p:ph idx="1" type="body"/>
          </p:nvPr>
        </p:nvSpPr>
        <p:spPr>
          <a:xfrm>
            <a:off x="198275" y="533400"/>
            <a:ext cx="8593200" cy="4322700"/>
          </a:xfrm>
          <a:prstGeom prst="rect">
            <a:avLst/>
          </a:prstGeom>
        </p:spPr>
        <p:txBody>
          <a:bodyPr anchorCtr="0" anchor="t" bIns="34275" lIns="68575" spcFirstLastPara="1" rIns="68575" wrap="square" tIns="34275">
            <a:noAutofit/>
          </a:bodyPr>
          <a:lstStyle/>
          <a:p>
            <a:pPr indent="-382905" lvl="0" marL="457200" rtl="0" algn="ctr">
              <a:lnSpc>
                <a:spcPct val="100000"/>
              </a:lnSpc>
              <a:spcBef>
                <a:spcPts val="800"/>
              </a:spcBef>
              <a:spcAft>
                <a:spcPts val="0"/>
              </a:spcAft>
              <a:buClr>
                <a:schemeClr val="dk1"/>
              </a:buClr>
              <a:buSzPts val="2430"/>
              <a:buAutoNum type="romanUcPeriod"/>
            </a:pPr>
            <a:r>
              <a:rPr b="1" lang="en" sz="2430">
                <a:solidFill>
                  <a:schemeClr val="dk1"/>
                </a:solidFill>
              </a:rPr>
              <a:t>Th</a:t>
            </a:r>
            <a:r>
              <a:rPr b="1" lang="en" sz="2430">
                <a:solidFill>
                  <a:schemeClr val="dk1"/>
                </a:solidFill>
              </a:rPr>
              <a:t>e Basic Case</a:t>
            </a:r>
            <a:endParaRPr b="1" sz="2430">
              <a:solidFill>
                <a:schemeClr val="dk1"/>
              </a:solidFill>
            </a:endParaRPr>
          </a:p>
          <a:p>
            <a:pPr indent="0" lvl="0" marL="0" rtl="0" algn="ctr">
              <a:lnSpc>
                <a:spcPct val="100000"/>
              </a:lnSpc>
              <a:spcBef>
                <a:spcPts val="1200"/>
              </a:spcBef>
              <a:spcAft>
                <a:spcPts val="0"/>
              </a:spcAft>
              <a:buNone/>
            </a:pPr>
            <a:r>
              <a:rPr lang="en" sz="2090">
                <a:solidFill>
                  <a:schemeClr val="dk1"/>
                </a:solidFill>
              </a:rPr>
              <a:t>From printed manuscripts to credible journal-independent evaluation</a:t>
            </a:r>
            <a:endParaRPr sz="2090">
              <a:solidFill>
                <a:schemeClr val="dk1"/>
              </a:solidFill>
            </a:endParaRPr>
          </a:p>
          <a:p>
            <a:pPr indent="0" lvl="0" marL="0" rtl="0" algn="ctr">
              <a:lnSpc>
                <a:spcPct val="100000"/>
              </a:lnSpc>
              <a:spcBef>
                <a:spcPts val="1200"/>
              </a:spcBef>
              <a:spcAft>
                <a:spcPts val="0"/>
              </a:spcAft>
              <a:buNone/>
            </a:pPr>
            <a:r>
              <a:rPr lang="en" sz="2090">
                <a:solidFill>
                  <a:schemeClr val="dk1"/>
                </a:solidFill>
              </a:rPr>
              <a:t>Separating evaluation from publishing unleashes a world of benefits</a:t>
            </a:r>
            <a:endParaRPr sz="2090">
              <a:solidFill>
                <a:schemeClr val="dk1"/>
              </a:solidFill>
            </a:endParaRPr>
          </a:p>
          <a:p>
            <a:pPr indent="0" lvl="0" marL="0" rtl="0" algn="ctr">
              <a:lnSpc>
                <a:spcPct val="100000"/>
              </a:lnSpc>
              <a:spcBef>
                <a:spcPts val="1200"/>
              </a:spcBef>
              <a:spcAft>
                <a:spcPts val="0"/>
              </a:spcAft>
              <a:buNone/>
            </a:pPr>
            <a:r>
              <a:rPr i="1" lang="en" sz="2050">
                <a:solidFill>
                  <a:schemeClr val="dk1"/>
                </a:solidFill>
              </a:rPr>
              <a:t>Much of this was covered by Brian Nosek</a:t>
            </a:r>
            <a:endParaRPr i="1" sz="2050">
              <a:solidFill>
                <a:schemeClr val="dk1"/>
              </a:solidFill>
            </a:endParaRPr>
          </a:p>
          <a:p>
            <a:pPr indent="0" lvl="0" marL="0" rtl="0" algn="ctr">
              <a:lnSpc>
                <a:spcPct val="100000"/>
              </a:lnSpc>
              <a:spcBef>
                <a:spcPts val="1200"/>
              </a:spcBef>
              <a:spcAft>
                <a:spcPts val="0"/>
              </a:spcAft>
              <a:buNone/>
            </a:pPr>
            <a:r>
              <a:t/>
            </a:r>
            <a:endParaRPr sz="2430">
              <a:solidFill>
                <a:schemeClr val="dk1"/>
              </a:solidFill>
            </a:endParaRPr>
          </a:p>
          <a:p>
            <a:pPr indent="-382905" lvl="0" marL="457200" rtl="0" algn="ctr">
              <a:lnSpc>
                <a:spcPct val="100000"/>
              </a:lnSpc>
              <a:spcBef>
                <a:spcPts val="1200"/>
              </a:spcBef>
              <a:spcAft>
                <a:spcPts val="0"/>
              </a:spcAft>
              <a:buClr>
                <a:schemeClr val="dk1"/>
              </a:buClr>
              <a:buSzPts val="2430"/>
              <a:buAutoNum type="romanUcPeriod"/>
            </a:pPr>
            <a:r>
              <a:rPr b="1" lang="en" sz="2430">
                <a:solidFill>
                  <a:schemeClr val="dk1"/>
                </a:solidFill>
              </a:rPr>
              <a:t>Initiatives in journal-independent, </a:t>
            </a:r>
            <a:br>
              <a:rPr b="1" lang="en" sz="2430">
                <a:solidFill>
                  <a:schemeClr val="dk1"/>
                </a:solidFill>
              </a:rPr>
            </a:br>
            <a:r>
              <a:rPr b="1" lang="en" sz="2430">
                <a:solidFill>
                  <a:schemeClr val="dk1"/>
                </a:solidFill>
              </a:rPr>
              <a:t>public, structured expert evaluation</a:t>
            </a:r>
            <a:endParaRPr b="1" sz="2430">
              <a:solidFill>
                <a:schemeClr val="dk1"/>
              </a:solidFill>
            </a:endParaRPr>
          </a:p>
          <a:p>
            <a:pPr indent="0" lvl="0" marL="0" rtl="0" algn="ctr">
              <a:lnSpc>
                <a:spcPct val="100000"/>
              </a:lnSpc>
              <a:spcBef>
                <a:spcPts val="1200"/>
              </a:spcBef>
              <a:spcAft>
                <a:spcPts val="0"/>
              </a:spcAft>
              <a:buNone/>
            </a:pPr>
            <a:r>
              <a:rPr lang="en" sz="2090">
                <a:solidFill>
                  <a:schemeClr val="dk1"/>
                </a:solidFill>
              </a:rPr>
              <a:t>Unjournal: Our Approach</a:t>
            </a:r>
            <a:endParaRPr sz="2090">
              <a:solidFill>
                <a:schemeClr val="dk1"/>
              </a:solidFill>
            </a:endParaRPr>
          </a:p>
          <a:p>
            <a:pPr indent="0" lvl="0" marL="0" rtl="0" algn="ctr">
              <a:lnSpc>
                <a:spcPct val="100000"/>
              </a:lnSpc>
              <a:spcBef>
                <a:spcPts val="1200"/>
              </a:spcBef>
              <a:spcAft>
                <a:spcPts val="0"/>
              </a:spcAft>
              <a:buNone/>
            </a:pPr>
            <a:r>
              <a:rPr lang="en" sz="2090">
                <a:solidFill>
                  <a:schemeClr val="dk1"/>
                </a:solidFill>
              </a:rPr>
              <a:t>Our progress and our team</a:t>
            </a:r>
            <a:endParaRPr sz="2090">
              <a:solidFill>
                <a:schemeClr val="dk1"/>
              </a:solidFill>
            </a:endParaRPr>
          </a:p>
          <a:p>
            <a:pPr indent="0" lvl="0" marL="0" rtl="0" algn="ctr">
              <a:lnSpc>
                <a:spcPct val="100000"/>
              </a:lnSpc>
              <a:spcBef>
                <a:spcPts val="1200"/>
              </a:spcBef>
              <a:spcAft>
                <a:spcPts val="0"/>
              </a:spcAft>
              <a:buNone/>
            </a:pPr>
            <a:r>
              <a:rPr lang="en" sz="2090">
                <a:solidFill>
                  <a:schemeClr val="dk1"/>
                </a:solidFill>
              </a:rPr>
              <a:t>Get Involved</a:t>
            </a:r>
            <a:endParaRPr sz="2430">
              <a:solidFill>
                <a:schemeClr val="dk1"/>
              </a:solidFill>
            </a:endParaRPr>
          </a:p>
          <a:p>
            <a:pPr indent="0" lvl="0" marL="0" rtl="0" algn="ctr">
              <a:lnSpc>
                <a:spcPct val="100000"/>
              </a:lnSpc>
              <a:spcBef>
                <a:spcPts val="1200"/>
              </a:spcBef>
              <a:spcAft>
                <a:spcPts val="1200"/>
              </a:spcAft>
              <a:buSzPts val="935"/>
              <a:buNone/>
            </a:pPr>
            <a:r>
              <a:rPr lang="en" sz="2430">
                <a:solidFill>
                  <a:schemeClr val="dk1"/>
                </a:solidFill>
              </a:rPr>
              <a:t> </a:t>
            </a:r>
            <a:endParaRPr sz="2430">
              <a:solidFill>
                <a:schemeClr val="dk1"/>
              </a:solidFill>
            </a:endParaRPr>
          </a:p>
        </p:txBody>
      </p:sp>
      <p:grpSp>
        <p:nvGrpSpPr>
          <p:cNvPr id="81" name="Google Shape;81;p17"/>
          <p:cNvGrpSpPr/>
          <p:nvPr/>
        </p:nvGrpSpPr>
        <p:grpSpPr>
          <a:xfrm flipH="1">
            <a:off x="8205448" y="0"/>
            <a:ext cx="938327" cy="1422666"/>
            <a:chOff x="-305" y="-4155"/>
            <a:chExt cx="2514948" cy="2174333"/>
          </a:xfrm>
        </p:grpSpPr>
        <p:sp>
          <p:nvSpPr>
            <p:cNvPr id="82" name="Google Shape;82;p17"/>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83" name="Google Shape;83;p17"/>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84" name="Google Shape;84;p17"/>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600" u="none" cap="none" strike="noStrike">
                <a:solidFill>
                  <a:schemeClr val="lt1"/>
                </a:solidFill>
                <a:latin typeface="Calibri"/>
                <a:ea typeface="Calibri"/>
                <a:cs typeface="Calibri"/>
                <a:sym typeface="Calibri"/>
              </a:endParaRPr>
            </a:p>
          </p:txBody>
        </p:sp>
        <p:sp>
          <p:nvSpPr>
            <p:cNvPr id="85" name="Google Shape;85;p17"/>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grpSp>
        <p:nvGrpSpPr>
          <p:cNvPr id="86" name="Google Shape;86;p17"/>
          <p:cNvGrpSpPr/>
          <p:nvPr/>
        </p:nvGrpSpPr>
        <p:grpSpPr>
          <a:xfrm flipH="1" rot="10800000">
            <a:off x="-4" y="4322686"/>
            <a:ext cx="2533917" cy="2535314"/>
            <a:chOff x="-305" y="-1"/>
            <a:chExt cx="3832880" cy="2876136"/>
          </a:xfrm>
        </p:grpSpPr>
        <p:sp>
          <p:nvSpPr>
            <p:cNvPr id="87" name="Google Shape;87;p17"/>
            <p:cNvSpPr/>
            <p:nvPr/>
          </p:nvSpPr>
          <p:spPr>
            <a:xfrm>
              <a:off x="305" y="1"/>
              <a:ext cx="3815424" cy="2653659"/>
            </a:xfrm>
            <a:custGeom>
              <a:rect b="b" l="l" r="r" t="t"/>
              <a:pathLst>
                <a:path extrusionOk="0" h="2653659" w="3815424">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88" name="Google Shape;88;p17"/>
            <p:cNvSpPr/>
            <p:nvPr/>
          </p:nvSpPr>
          <p:spPr>
            <a:xfrm>
              <a:off x="305" y="-1"/>
              <a:ext cx="3815424" cy="2653660"/>
            </a:xfrm>
            <a:custGeom>
              <a:rect b="b" l="l" r="r" t="t"/>
              <a:pathLst>
                <a:path extrusionOk="0" h="2653660" w="3815424">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89" name="Google Shape;89;p17"/>
            <p:cNvSpPr/>
            <p:nvPr/>
          </p:nvSpPr>
          <p:spPr>
            <a:xfrm>
              <a:off x="-305" y="1"/>
              <a:ext cx="3815986" cy="2675935"/>
            </a:xfrm>
            <a:custGeom>
              <a:rect b="b" l="l" r="r" t="t"/>
              <a:pathLst>
                <a:path extrusionOk="0" h="2675935" w="3815986">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0" name="Google Shape;90;p17"/>
            <p:cNvSpPr/>
            <p:nvPr/>
          </p:nvSpPr>
          <p:spPr>
            <a:xfrm>
              <a:off x="305" y="-1"/>
              <a:ext cx="3832270" cy="2876136"/>
            </a:xfrm>
            <a:custGeom>
              <a:rect b="b" l="l" r="r" t="t"/>
              <a:pathLst>
                <a:path extrusionOk="0" h="2876136" w="383227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pic>
        <p:nvPicPr>
          <p:cNvPr id="91" name="Google Shape;91;p17"/>
          <p:cNvPicPr preferRelativeResize="0"/>
          <p:nvPr/>
        </p:nvPicPr>
        <p:blipFill rotWithShape="1">
          <a:blip r:embed="rId3">
            <a:alphaModFix/>
          </a:blip>
          <a:srcRect b="0" l="0" r="0" t="0"/>
          <a:stretch/>
        </p:blipFill>
        <p:spPr>
          <a:xfrm>
            <a:off x="4510347" y="5532225"/>
            <a:ext cx="4633426" cy="1366849"/>
          </a:xfrm>
          <a:prstGeom prst="rect">
            <a:avLst/>
          </a:prstGeom>
          <a:noFill/>
          <a:ln>
            <a:noFill/>
          </a:ln>
        </p:spPr>
      </p:pic>
      <p:sp>
        <p:nvSpPr>
          <p:cNvPr id="92" name="Google Shape;92;p17"/>
          <p:cNvSpPr txBox="1"/>
          <p:nvPr/>
        </p:nvSpPr>
        <p:spPr>
          <a:xfrm>
            <a:off x="227700" y="4422225"/>
            <a:ext cx="2931000" cy="103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200">
              <a:solidFill>
                <a:schemeClr val="lt2"/>
              </a:solidFill>
            </a:endParaRPr>
          </a:p>
        </p:txBody>
      </p:sp>
      <p:sp>
        <p:nvSpPr>
          <p:cNvPr id="93" name="Google Shape;93;p17"/>
          <p:cNvSpPr txBox="1"/>
          <p:nvPr/>
        </p:nvSpPr>
        <p:spPr>
          <a:xfrm>
            <a:off x="42750" y="3785025"/>
            <a:ext cx="3300900" cy="28173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800"/>
              </a:spcBef>
              <a:spcAft>
                <a:spcPts val="1200"/>
              </a:spcAft>
              <a:buNone/>
            </a:pPr>
            <a:r>
              <a:t/>
            </a:r>
            <a:endParaRPr b="1" sz="1800">
              <a:solidFill>
                <a:schemeClr val="dk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45" name="Shape 245"/>
        <p:cNvGrpSpPr/>
        <p:nvPr/>
      </p:nvGrpSpPr>
      <p:grpSpPr>
        <a:xfrm>
          <a:off x="0" y="0"/>
          <a:ext cx="0" cy="0"/>
          <a:chOff x="0" y="0"/>
          <a:chExt cx="0" cy="0"/>
        </a:xfrm>
      </p:grpSpPr>
      <p:sp>
        <p:nvSpPr>
          <p:cNvPr id="246" name="Google Shape;246;p35"/>
          <p:cNvSpPr txBox="1"/>
          <p:nvPr>
            <p:ph type="title"/>
          </p:nvPr>
        </p:nvSpPr>
        <p:spPr>
          <a:xfrm>
            <a:off x="628800" y="872575"/>
            <a:ext cx="39432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The Unjournal’s Basic Approach and Process</a:t>
            </a:r>
            <a:endParaRPr/>
          </a:p>
        </p:txBody>
      </p:sp>
      <p:sp>
        <p:nvSpPr>
          <p:cNvPr id="247" name="Google Shape;247;p35"/>
          <p:cNvSpPr txBox="1"/>
          <p:nvPr/>
        </p:nvSpPr>
        <p:spPr>
          <a:xfrm>
            <a:off x="756850" y="2340125"/>
            <a:ext cx="3088200" cy="13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Map of our workflow:</a:t>
            </a:r>
            <a:endParaRPr sz="1800">
              <a:solidFill>
                <a:schemeClr val="dk1"/>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u="sng">
                <a:solidFill>
                  <a:schemeClr val="hlink"/>
                </a:solidFill>
                <a:hlinkClick r:id="rId3"/>
              </a:rPr>
              <a:t>bit.ly/UJworkflow</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
        <p:nvSpPr>
          <p:cNvPr id="248" name="Google Shape;248;p35"/>
          <p:cNvSpPr txBox="1"/>
          <p:nvPr/>
        </p:nvSpPr>
        <p:spPr>
          <a:xfrm>
            <a:off x="2037300" y="4683125"/>
            <a:ext cx="3000000" cy="929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i="1" lang="en" sz="2688">
                <a:solidFill>
                  <a:schemeClr val="dk1"/>
                </a:solidFill>
              </a:rPr>
              <a:t>Our process, simplified</a:t>
            </a:r>
            <a:endParaRPr i="1" sz="2688">
              <a:solidFill>
                <a:schemeClr val="dk1"/>
              </a:solidFill>
            </a:endParaRPr>
          </a:p>
        </p:txBody>
      </p:sp>
      <p:pic>
        <p:nvPicPr>
          <p:cNvPr id="249" name="Google Shape;249;p35"/>
          <p:cNvPicPr preferRelativeResize="0"/>
          <p:nvPr/>
        </p:nvPicPr>
        <p:blipFill>
          <a:blip r:embed="rId4">
            <a:alphaModFix/>
          </a:blip>
          <a:stretch>
            <a:fillRect/>
          </a:stretch>
        </p:blipFill>
        <p:spPr>
          <a:xfrm>
            <a:off x="4922600" y="72375"/>
            <a:ext cx="4221399" cy="67132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53" name="Shape 253"/>
        <p:cNvGrpSpPr/>
        <p:nvPr/>
      </p:nvGrpSpPr>
      <p:grpSpPr>
        <a:xfrm>
          <a:off x="0" y="0"/>
          <a:ext cx="0" cy="0"/>
          <a:chOff x="0" y="0"/>
          <a:chExt cx="0" cy="0"/>
        </a:xfrm>
      </p:grpSpPr>
      <p:sp>
        <p:nvSpPr>
          <p:cNvPr id="254" name="Google Shape;254;p36"/>
          <p:cNvSpPr txBox="1"/>
          <p:nvPr>
            <p:ph type="title"/>
          </p:nvPr>
        </p:nvSpPr>
        <p:spPr>
          <a:xfrm>
            <a:off x="628650" y="12500"/>
            <a:ext cx="7886700" cy="16908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Unjournal’s Basic Approach - Metrics</a:t>
            </a:r>
            <a:endParaRPr/>
          </a:p>
          <a:p>
            <a:pPr indent="0" lvl="0" marL="0" rtl="0" algn="l">
              <a:spcBef>
                <a:spcPts val="0"/>
              </a:spcBef>
              <a:spcAft>
                <a:spcPts val="0"/>
              </a:spcAft>
              <a:buNone/>
            </a:pPr>
            <a:r>
              <a:t/>
            </a:r>
            <a:endParaRPr sz="1266"/>
          </a:p>
          <a:p>
            <a:pPr indent="0" lvl="0" marL="0" rtl="0" algn="ctr">
              <a:spcBef>
                <a:spcPts val="800"/>
              </a:spcBef>
              <a:spcAft>
                <a:spcPts val="0"/>
              </a:spcAft>
              <a:buClr>
                <a:schemeClr val="dk1"/>
              </a:buClr>
              <a:buSzPts val="1100"/>
              <a:buFont typeface="Arial"/>
              <a:buNone/>
            </a:pPr>
            <a:r>
              <a:rPr lang="en" sz="1600"/>
              <a:t>We elicit quantifiable metrics and benchmark existing measures</a:t>
            </a:r>
            <a:endParaRPr sz="1600"/>
          </a:p>
          <a:p>
            <a:pPr indent="0" lvl="0" marL="0" rtl="0" algn="ctr">
              <a:spcBef>
                <a:spcPts val="1200"/>
              </a:spcBef>
              <a:spcAft>
                <a:spcPts val="1200"/>
              </a:spcAft>
              <a:buClr>
                <a:schemeClr val="dk1"/>
              </a:buClr>
              <a:buSzPts val="1100"/>
              <a:buFont typeface="Arial"/>
              <a:buNone/>
            </a:pPr>
            <a:r>
              <a:rPr i="1" lang="en" sz="1550"/>
              <a:t>as well as qualitative discussion</a:t>
            </a:r>
            <a:endParaRPr i="1" sz="1550"/>
          </a:p>
        </p:txBody>
      </p:sp>
      <p:pic>
        <p:nvPicPr>
          <p:cNvPr id="255" name="Google Shape;255;p36"/>
          <p:cNvPicPr preferRelativeResize="0"/>
          <p:nvPr/>
        </p:nvPicPr>
        <p:blipFill>
          <a:blip r:embed="rId3">
            <a:alphaModFix/>
          </a:blip>
          <a:stretch>
            <a:fillRect/>
          </a:stretch>
        </p:blipFill>
        <p:spPr>
          <a:xfrm>
            <a:off x="628650" y="1703300"/>
            <a:ext cx="7483823" cy="46961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59" name="Shape 259"/>
        <p:cNvGrpSpPr/>
        <p:nvPr/>
      </p:nvGrpSpPr>
      <p:grpSpPr>
        <a:xfrm>
          <a:off x="0" y="0"/>
          <a:ext cx="0" cy="0"/>
          <a:chOff x="0" y="0"/>
          <a:chExt cx="0" cy="0"/>
        </a:xfrm>
      </p:grpSpPr>
      <p:pic>
        <p:nvPicPr>
          <p:cNvPr id="260" name="Google Shape;260;p37"/>
          <p:cNvPicPr preferRelativeResize="0"/>
          <p:nvPr/>
        </p:nvPicPr>
        <p:blipFill>
          <a:blip r:embed="rId3">
            <a:alphaModFix/>
          </a:blip>
          <a:stretch>
            <a:fillRect/>
          </a:stretch>
        </p:blipFill>
        <p:spPr>
          <a:xfrm>
            <a:off x="1841825" y="0"/>
            <a:ext cx="6276776" cy="64650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64" name="Shape 264"/>
        <p:cNvGrpSpPr/>
        <p:nvPr/>
      </p:nvGrpSpPr>
      <p:grpSpPr>
        <a:xfrm>
          <a:off x="0" y="0"/>
          <a:ext cx="0" cy="0"/>
          <a:chOff x="0" y="0"/>
          <a:chExt cx="0" cy="0"/>
        </a:xfrm>
      </p:grpSpPr>
      <p:pic>
        <p:nvPicPr>
          <p:cNvPr id="265" name="Google Shape;265;p38"/>
          <p:cNvPicPr preferRelativeResize="0"/>
          <p:nvPr/>
        </p:nvPicPr>
        <p:blipFill>
          <a:blip r:embed="rId3">
            <a:alphaModFix/>
          </a:blip>
          <a:stretch>
            <a:fillRect/>
          </a:stretch>
        </p:blipFill>
        <p:spPr>
          <a:xfrm>
            <a:off x="152400" y="152400"/>
            <a:ext cx="8338493" cy="6553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69" name="Shape 269"/>
        <p:cNvGrpSpPr/>
        <p:nvPr/>
      </p:nvGrpSpPr>
      <p:grpSpPr>
        <a:xfrm>
          <a:off x="0" y="0"/>
          <a:ext cx="0" cy="0"/>
          <a:chOff x="0" y="0"/>
          <a:chExt cx="0" cy="0"/>
        </a:xfrm>
      </p:grpSpPr>
      <p:sp>
        <p:nvSpPr>
          <p:cNvPr id="270" name="Google Shape;270;p39"/>
          <p:cNvSpPr txBox="1"/>
          <p:nvPr>
            <p:ph type="title"/>
          </p:nvPr>
        </p:nvSpPr>
        <p:spPr>
          <a:xfrm>
            <a:off x="535200" y="172300"/>
            <a:ext cx="8073600" cy="12645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2400"/>
              <a:t>We make our output highly visible, linked to bibliometrics</a:t>
            </a:r>
            <a:endParaRPr sz="2400"/>
          </a:p>
        </p:txBody>
      </p:sp>
      <p:pic>
        <p:nvPicPr>
          <p:cNvPr id="271" name="Google Shape;271;p39"/>
          <p:cNvPicPr preferRelativeResize="0"/>
          <p:nvPr/>
        </p:nvPicPr>
        <p:blipFill>
          <a:blip r:embed="rId3">
            <a:alphaModFix/>
          </a:blip>
          <a:stretch>
            <a:fillRect/>
          </a:stretch>
        </p:blipFill>
        <p:spPr>
          <a:xfrm>
            <a:off x="0" y="1455627"/>
            <a:ext cx="5868425" cy="4722399"/>
          </a:xfrm>
          <a:prstGeom prst="rect">
            <a:avLst/>
          </a:prstGeom>
          <a:noFill/>
          <a:ln>
            <a:noFill/>
          </a:ln>
        </p:spPr>
      </p:pic>
      <p:pic>
        <p:nvPicPr>
          <p:cNvPr id="272" name="Google Shape;272;p39"/>
          <p:cNvPicPr preferRelativeResize="0"/>
          <p:nvPr/>
        </p:nvPicPr>
        <p:blipFill>
          <a:blip r:embed="rId4">
            <a:alphaModFix/>
          </a:blip>
          <a:stretch>
            <a:fillRect/>
          </a:stretch>
        </p:blipFill>
        <p:spPr>
          <a:xfrm>
            <a:off x="5200825" y="1502300"/>
            <a:ext cx="3211450" cy="2219200"/>
          </a:xfrm>
          <a:prstGeom prst="rect">
            <a:avLst/>
          </a:prstGeom>
          <a:noFill/>
          <a:ln>
            <a:noFill/>
          </a:ln>
        </p:spPr>
      </p:pic>
      <p:pic>
        <p:nvPicPr>
          <p:cNvPr id="273" name="Google Shape;273;p39"/>
          <p:cNvPicPr preferRelativeResize="0"/>
          <p:nvPr/>
        </p:nvPicPr>
        <p:blipFill>
          <a:blip r:embed="rId5">
            <a:alphaModFix/>
          </a:blip>
          <a:stretch>
            <a:fillRect/>
          </a:stretch>
        </p:blipFill>
        <p:spPr>
          <a:xfrm>
            <a:off x="4282025" y="3721500"/>
            <a:ext cx="4729452" cy="3136500"/>
          </a:xfrm>
          <a:prstGeom prst="rect">
            <a:avLst/>
          </a:prstGeom>
          <a:noFill/>
          <a:ln>
            <a:noFill/>
          </a:ln>
        </p:spPr>
      </p:pic>
      <p:sp>
        <p:nvSpPr>
          <p:cNvPr id="274" name="Google Shape;274;p39"/>
          <p:cNvSpPr txBox="1"/>
          <p:nvPr/>
        </p:nvSpPr>
        <p:spPr>
          <a:xfrm>
            <a:off x="1177325" y="6196850"/>
            <a:ext cx="3104700" cy="56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See </a:t>
            </a:r>
            <a:r>
              <a:rPr lang="en" sz="1800" u="sng">
                <a:solidFill>
                  <a:schemeClr val="hlink"/>
                </a:solidFill>
                <a:hlinkClick r:id="rId6"/>
              </a:rPr>
              <a:t>unjournal.pubpub.org</a:t>
            </a:r>
            <a:endParaRPr sz="1800">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78" name="Shape 278"/>
        <p:cNvGrpSpPr/>
        <p:nvPr/>
      </p:nvGrpSpPr>
      <p:grpSpPr>
        <a:xfrm>
          <a:off x="0" y="0"/>
          <a:ext cx="0" cy="0"/>
          <a:chOff x="0" y="0"/>
          <a:chExt cx="0" cy="0"/>
        </a:xfrm>
      </p:grpSpPr>
      <p:sp>
        <p:nvSpPr>
          <p:cNvPr id="279" name="Google Shape;279;p40"/>
          <p:cNvSpPr txBox="1"/>
          <p:nvPr>
            <p:ph type="title"/>
          </p:nvPr>
        </p:nvSpPr>
        <p:spPr>
          <a:xfrm>
            <a:off x="411150" y="154100"/>
            <a:ext cx="7886700" cy="1325700"/>
          </a:xfrm>
          <a:prstGeom prst="rect">
            <a:avLst/>
          </a:prstGeom>
        </p:spPr>
        <p:txBody>
          <a:bodyPr anchorCtr="0" anchor="ctr" bIns="34275" lIns="68575" spcFirstLastPara="1" rIns="68575" wrap="square" tIns="34275">
            <a:normAutofit fontScale="90000"/>
          </a:bodyPr>
          <a:lstStyle/>
          <a:p>
            <a:pPr indent="0" lvl="0" marL="0" rtl="0" algn="l">
              <a:lnSpc>
                <a:spcPct val="90000"/>
              </a:lnSpc>
              <a:spcBef>
                <a:spcPts val="400"/>
              </a:spcBef>
              <a:spcAft>
                <a:spcPts val="0"/>
              </a:spcAft>
              <a:buNone/>
            </a:pPr>
            <a:r>
              <a:rPr lang="en"/>
              <a:t>Our </a:t>
            </a:r>
            <a:r>
              <a:rPr b="1" lang="en"/>
              <a:t>Progress</a:t>
            </a:r>
            <a:endParaRPr/>
          </a:p>
          <a:p>
            <a:pPr indent="0" lvl="0" marL="0" rtl="0" algn="l">
              <a:lnSpc>
                <a:spcPct val="90000"/>
              </a:lnSpc>
              <a:spcBef>
                <a:spcPts val="400"/>
              </a:spcBef>
              <a:spcAft>
                <a:spcPts val="0"/>
              </a:spcAft>
              <a:buNone/>
            </a:pPr>
            <a:br>
              <a:rPr lang="en" sz="911"/>
            </a:br>
            <a:r>
              <a:rPr b="1" lang="en" sz="2077" u="sng">
                <a:solidFill>
                  <a:schemeClr val="hlink"/>
                </a:solidFill>
                <a:hlinkClick r:id="rId4"/>
              </a:rPr>
              <a:t>Unjournal.pubpub.org</a:t>
            </a:r>
            <a:r>
              <a:rPr b="1" lang="en" sz="2077"/>
              <a:t> </a:t>
            </a:r>
            <a:endParaRPr b="1" sz="2077"/>
          </a:p>
          <a:p>
            <a:pPr indent="-347345" lvl="0" marL="457200" rtl="0" algn="l">
              <a:lnSpc>
                <a:spcPct val="90000"/>
              </a:lnSpc>
              <a:spcBef>
                <a:spcPts val="400"/>
              </a:spcBef>
              <a:spcAft>
                <a:spcPts val="0"/>
              </a:spcAft>
              <a:buSzPct val="100000"/>
              <a:buChar char="-"/>
            </a:pPr>
            <a:r>
              <a:rPr lang="en" sz="2077"/>
              <a:t>Probably the strongest source of public ‘peer reviews’ in economics+</a:t>
            </a:r>
            <a:endParaRPr sz="2077"/>
          </a:p>
          <a:p>
            <a:pPr indent="-347345" lvl="0" marL="457200" rtl="0" algn="l">
              <a:lnSpc>
                <a:spcPct val="90000"/>
              </a:lnSpc>
              <a:spcBef>
                <a:spcPts val="400"/>
              </a:spcBef>
              <a:spcAft>
                <a:spcPts val="200"/>
              </a:spcAft>
              <a:buSzPct val="100000"/>
              <a:buChar char="-"/>
            </a:pPr>
            <a:r>
              <a:rPr lang="en" sz="2077"/>
              <a:t>We got our hands dirty, we “know” what works </a:t>
            </a:r>
            <a:endParaRPr sz="2077"/>
          </a:p>
        </p:txBody>
      </p:sp>
      <p:sp>
        <p:nvSpPr>
          <p:cNvPr id="280" name="Google Shape;280;p40"/>
          <p:cNvSpPr txBox="1"/>
          <p:nvPr>
            <p:ph idx="1" type="body"/>
          </p:nvPr>
        </p:nvSpPr>
        <p:spPr>
          <a:xfrm>
            <a:off x="411150" y="2268225"/>
            <a:ext cx="4450500" cy="39087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sz="1600">
                <a:solidFill>
                  <a:schemeClr val="dk1"/>
                </a:solidFill>
              </a:rPr>
              <a:t>Pipeline &amp; progress</a:t>
            </a:r>
            <a:endParaRPr sz="1600">
              <a:solidFill>
                <a:schemeClr val="dk1"/>
              </a:solidFill>
            </a:endParaRPr>
          </a:p>
          <a:p>
            <a:pPr indent="-304800" lvl="0" marL="457200" rtl="0" algn="l">
              <a:spcBef>
                <a:spcPts val="1200"/>
              </a:spcBef>
              <a:spcAft>
                <a:spcPts val="0"/>
              </a:spcAft>
              <a:buClr>
                <a:schemeClr val="dk1"/>
              </a:buClr>
              <a:buSzPts val="1200"/>
              <a:buChar char="-"/>
            </a:pPr>
            <a:r>
              <a:rPr lang="en" sz="1600" u="sng">
                <a:solidFill>
                  <a:schemeClr val="hlink"/>
                </a:solidFill>
                <a:hlinkClick r:id="rId5"/>
              </a:rPr>
              <a:t>By cause area/field</a:t>
            </a:r>
            <a:endParaRPr sz="1600">
              <a:solidFill>
                <a:schemeClr val="dk1"/>
              </a:solidFill>
            </a:endParaRPr>
          </a:p>
          <a:p>
            <a:pPr indent="0" lvl="0" marL="0" rtl="0" algn="l">
              <a:spcBef>
                <a:spcPts val="1200"/>
              </a:spcBef>
              <a:spcAft>
                <a:spcPts val="0"/>
              </a:spcAft>
              <a:buNone/>
            </a:pPr>
            <a:r>
              <a:t/>
            </a:r>
            <a:endParaRPr sz="1600">
              <a:solidFill>
                <a:schemeClr val="dk1"/>
              </a:solidFill>
            </a:endParaRPr>
          </a:p>
          <a:p>
            <a:pPr indent="0" lvl="0" marL="0" rtl="0" algn="l">
              <a:spcBef>
                <a:spcPts val="1200"/>
              </a:spcBef>
              <a:spcAft>
                <a:spcPts val="0"/>
              </a:spcAft>
              <a:buNone/>
            </a:pPr>
            <a:r>
              <a:rPr lang="en" sz="1600">
                <a:solidFill>
                  <a:schemeClr val="dk1"/>
                </a:solidFill>
              </a:rPr>
              <a:t>Building systems, feedback, improvements</a:t>
            </a:r>
            <a:endParaRPr sz="1600">
              <a:solidFill>
                <a:schemeClr val="dk1"/>
              </a:solidFill>
            </a:endParaRPr>
          </a:p>
          <a:p>
            <a:pPr indent="-304800" lvl="0" marL="457200" rtl="0" algn="l">
              <a:spcBef>
                <a:spcPts val="1200"/>
              </a:spcBef>
              <a:spcAft>
                <a:spcPts val="0"/>
              </a:spcAft>
              <a:buClr>
                <a:schemeClr val="dk1"/>
              </a:buClr>
              <a:buSzPts val="1200"/>
              <a:buChar char="-"/>
            </a:pPr>
            <a:r>
              <a:rPr lang="en" sz="1600" u="sng">
                <a:solidFill>
                  <a:schemeClr val="hlink"/>
                </a:solidFill>
                <a:hlinkClick r:id="rId6"/>
              </a:rPr>
              <a:t>Knowledge base</a:t>
            </a:r>
            <a:r>
              <a:rPr lang="en" sz="1600">
                <a:solidFill>
                  <a:schemeClr val="dk1"/>
                </a:solidFill>
              </a:rPr>
              <a:t>, </a:t>
            </a:r>
            <a:r>
              <a:rPr lang="en" sz="1600" u="sng">
                <a:solidFill>
                  <a:schemeClr val="hlink"/>
                </a:solidFill>
                <a:hlinkClick r:id="rId7"/>
              </a:rPr>
              <a:t>data dashboard</a:t>
            </a:r>
            <a:endParaRPr sz="1600">
              <a:solidFill>
                <a:schemeClr val="dk1"/>
              </a:solidFill>
            </a:endParaRPr>
          </a:p>
          <a:p>
            <a:pPr indent="0" lvl="0" marL="457200" rtl="0" algn="l">
              <a:spcBef>
                <a:spcPts val="1200"/>
              </a:spcBef>
              <a:spcAft>
                <a:spcPts val="0"/>
              </a:spcAft>
              <a:buNone/>
            </a:pPr>
            <a:r>
              <a:t/>
            </a:r>
            <a:endParaRPr sz="1600">
              <a:solidFill>
                <a:schemeClr val="dk1"/>
              </a:solidFill>
            </a:endParaRPr>
          </a:p>
          <a:p>
            <a:pPr indent="-304800" lvl="0" marL="457200" rtl="0" algn="l">
              <a:spcBef>
                <a:spcPts val="1200"/>
              </a:spcBef>
              <a:spcAft>
                <a:spcPts val="0"/>
              </a:spcAft>
              <a:buClr>
                <a:schemeClr val="dk1"/>
              </a:buClr>
              <a:buSzPts val="1200"/>
              <a:buChar char="-"/>
            </a:pPr>
            <a:r>
              <a:rPr lang="en" sz="1600" u="sng">
                <a:solidFill>
                  <a:schemeClr val="hlink"/>
                </a:solidFill>
                <a:hlinkClick r:id="rId8"/>
              </a:rPr>
              <a:t>PubPub hosting</a:t>
            </a:r>
            <a:r>
              <a:rPr lang="en" sz="1600">
                <a:solidFill>
                  <a:schemeClr val="dk1"/>
                </a:solidFill>
              </a:rPr>
              <a:t>, </a:t>
            </a:r>
            <a:r>
              <a:rPr lang="en" sz="1600" u="sng">
                <a:solidFill>
                  <a:schemeClr val="hlink"/>
                </a:solidFill>
                <a:hlinkClick r:id="rId9"/>
              </a:rPr>
              <a:t>public prioritization database</a:t>
            </a:r>
            <a:r>
              <a:rPr lang="en" sz="1600">
                <a:solidFill>
                  <a:schemeClr val="dk1"/>
                </a:solidFill>
              </a:rPr>
              <a:t>, evaluation management systems, interface</a:t>
            </a:r>
            <a:endParaRPr sz="1600">
              <a:solidFill>
                <a:schemeClr val="dk1"/>
              </a:solidFill>
            </a:endParaRPr>
          </a:p>
          <a:p>
            <a:pPr indent="0" lvl="0" marL="0" rtl="0" algn="l">
              <a:spcBef>
                <a:spcPts val="1200"/>
              </a:spcBef>
              <a:spcAft>
                <a:spcPts val="0"/>
              </a:spcAft>
              <a:buNone/>
            </a:pPr>
            <a:r>
              <a:t/>
            </a:r>
            <a:endParaRPr sz="1100">
              <a:solidFill>
                <a:schemeClr val="dk1"/>
              </a:solidFill>
            </a:endParaRPr>
          </a:p>
          <a:p>
            <a:pPr indent="0" lvl="0" marL="0" rtl="0" algn="l">
              <a:spcBef>
                <a:spcPts val="1200"/>
              </a:spcBef>
              <a:spcAft>
                <a:spcPts val="1200"/>
              </a:spcAft>
              <a:buNone/>
            </a:pPr>
            <a:r>
              <a:rPr lang="en" sz="1600">
                <a:solidFill>
                  <a:schemeClr val="dk1"/>
                </a:solidFill>
              </a:rPr>
              <a:t>Expanding our team</a:t>
            </a:r>
            <a:endParaRPr sz="1600">
              <a:solidFill>
                <a:schemeClr val="dk1"/>
              </a:solidFill>
            </a:endParaRPr>
          </a:p>
        </p:txBody>
      </p:sp>
      <p:pic>
        <p:nvPicPr>
          <p:cNvPr id="281" name="Google Shape;281;p40"/>
          <p:cNvPicPr preferRelativeResize="0"/>
          <p:nvPr/>
        </p:nvPicPr>
        <p:blipFill>
          <a:blip r:embed="rId10">
            <a:alphaModFix/>
          </a:blip>
          <a:stretch>
            <a:fillRect/>
          </a:stretch>
        </p:blipFill>
        <p:spPr>
          <a:xfrm>
            <a:off x="5440050" y="2268225"/>
            <a:ext cx="3516950" cy="30886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85" name="Shape 285"/>
        <p:cNvGrpSpPr/>
        <p:nvPr/>
      </p:nvGrpSpPr>
      <p:grpSpPr>
        <a:xfrm>
          <a:off x="0" y="0"/>
          <a:ext cx="0" cy="0"/>
          <a:chOff x="0" y="0"/>
          <a:chExt cx="0" cy="0"/>
        </a:xfrm>
      </p:grpSpPr>
      <p:sp>
        <p:nvSpPr>
          <p:cNvPr id="286" name="Google Shape;286;p41"/>
          <p:cNvSpPr txBox="1"/>
          <p:nvPr>
            <p:ph type="title"/>
          </p:nvPr>
        </p:nvSpPr>
        <p:spPr>
          <a:xfrm>
            <a:off x="0" y="-152392"/>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u="sng">
                <a:solidFill>
                  <a:schemeClr val="hlink"/>
                </a:solidFill>
                <a:hlinkClick r:id="rId3"/>
              </a:rPr>
              <a:t>Our Team</a:t>
            </a:r>
            <a:r>
              <a:rPr lang="en"/>
              <a:t> - Management, Advisory Board</a:t>
            </a:r>
            <a:endParaRPr/>
          </a:p>
        </p:txBody>
      </p:sp>
      <p:pic>
        <p:nvPicPr>
          <p:cNvPr id="287" name="Google Shape;287;p41"/>
          <p:cNvPicPr preferRelativeResize="0"/>
          <p:nvPr/>
        </p:nvPicPr>
        <p:blipFill rotWithShape="1">
          <a:blip r:embed="rId4">
            <a:alphaModFix/>
          </a:blip>
          <a:srcRect b="0" l="0" r="0" t="0"/>
          <a:stretch/>
        </p:blipFill>
        <p:spPr>
          <a:xfrm>
            <a:off x="6236800" y="5782725"/>
            <a:ext cx="2891849" cy="853101"/>
          </a:xfrm>
          <a:prstGeom prst="rect">
            <a:avLst/>
          </a:prstGeom>
          <a:noFill/>
          <a:ln>
            <a:noFill/>
          </a:ln>
        </p:spPr>
      </p:pic>
      <p:pic>
        <p:nvPicPr>
          <p:cNvPr id="288" name="Google Shape;288;p41"/>
          <p:cNvPicPr preferRelativeResize="0"/>
          <p:nvPr/>
        </p:nvPicPr>
        <p:blipFill>
          <a:blip r:embed="rId5">
            <a:alphaModFix/>
          </a:blip>
          <a:stretch>
            <a:fillRect/>
          </a:stretch>
        </p:blipFill>
        <p:spPr>
          <a:xfrm>
            <a:off x="403375" y="863600"/>
            <a:ext cx="8399749" cy="2965350"/>
          </a:xfrm>
          <a:prstGeom prst="rect">
            <a:avLst/>
          </a:prstGeom>
          <a:noFill/>
          <a:ln>
            <a:noFill/>
          </a:ln>
        </p:spPr>
      </p:pic>
      <p:pic>
        <p:nvPicPr>
          <p:cNvPr id="289" name="Google Shape;289;p41"/>
          <p:cNvPicPr preferRelativeResize="0"/>
          <p:nvPr/>
        </p:nvPicPr>
        <p:blipFill>
          <a:blip r:embed="rId6">
            <a:alphaModFix/>
          </a:blip>
          <a:stretch>
            <a:fillRect/>
          </a:stretch>
        </p:blipFill>
        <p:spPr>
          <a:xfrm>
            <a:off x="5205675" y="4064025"/>
            <a:ext cx="1095434" cy="1200325"/>
          </a:xfrm>
          <a:prstGeom prst="rect">
            <a:avLst/>
          </a:prstGeom>
          <a:noFill/>
          <a:ln>
            <a:noFill/>
          </a:ln>
        </p:spPr>
      </p:pic>
      <p:pic>
        <p:nvPicPr>
          <p:cNvPr id="290" name="Google Shape;290;p41"/>
          <p:cNvPicPr preferRelativeResize="0"/>
          <p:nvPr/>
        </p:nvPicPr>
        <p:blipFill>
          <a:blip r:embed="rId7">
            <a:alphaModFix/>
          </a:blip>
          <a:stretch>
            <a:fillRect/>
          </a:stretch>
        </p:blipFill>
        <p:spPr>
          <a:xfrm>
            <a:off x="1333500" y="4064025"/>
            <a:ext cx="3872180" cy="1156375"/>
          </a:xfrm>
          <a:prstGeom prst="rect">
            <a:avLst/>
          </a:prstGeom>
          <a:noFill/>
          <a:ln>
            <a:noFill/>
          </a:ln>
        </p:spPr>
      </p:pic>
      <p:pic>
        <p:nvPicPr>
          <p:cNvPr id="291" name="Google Shape;291;p41"/>
          <p:cNvPicPr preferRelativeResize="0"/>
          <p:nvPr/>
        </p:nvPicPr>
        <p:blipFill>
          <a:blip r:embed="rId8">
            <a:alphaModFix/>
          </a:blip>
          <a:stretch>
            <a:fillRect/>
          </a:stretch>
        </p:blipFill>
        <p:spPr>
          <a:xfrm>
            <a:off x="1866900" y="5220401"/>
            <a:ext cx="3872174" cy="12003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95" name="Shape 295"/>
        <p:cNvGrpSpPr/>
        <p:nvPr/>
      </p:nvGrpSpPr>
      <p:grpSpPr>
        <a:xfrm>
          <a:off x="0" y="0"/>
          <a:ext cx="0" cy="0"/>
          <a:chOff x="0" y="0"/>
          <a:chExt cx="0" cy="0"/>
        </a:xfrm>
      </p:grpSpPr>
      <p:sp>
        <p:nvSpPr>
          <p:cNvPr id="296" name="Google Shape;296;p42"/>
          <p:cNvSpPr txBox="1"/>
          <p:nvPr>
            <p:ph idx="1" type="body"/>
          </p:nvPr>
        </p:nvSpPr>
        <p:spPr>
          <a:xfrm>
            <a:off x="414675" y="1212600"/>
            <a:ext cx="8548500" cy="5161500"/>
          </a:xfrm>
          <a:prstGeom prst="rect">
            <a:avLst/>
          </a:prstGeom>
          <a:solidFill>
            <a:srgbClr val="EFEFEF"/>
          </a:solidFill>
        </p:spPr>
        <p:txBody>
          <a:bodyPr anchorCtr="0" anchor="t" bIns="34275" lIns="68575" spcFirstLastPara="1" rIns="68575" wrap="square" tIns="34275">
            <a:noAutofit/>
          </a:bodyPr>
          <a:lstStyle/>
          <a:p>
            <a:pPr indent="0" lvl="0" marL="0" rtl="0" algn="l">
              <a:lnSpc>
                <a:spcPct val="100000"/>
              </a:lnSpc>
              <a:spcBef>
                <a:spcPts val="700"/>
              </a:spcBef>
              <a:spcAft>
                <a:spcPts val="0"/>
              </a:spcAft>
              <a:buNone/>
            </a:pPr>
            <a:r>
              <a:rPr lang="en" sz="2650">
                <a:solidFill>
                  <a:schemeClr val="dk1"/>
                </a:solidFill>
              </a:rPr>
              <a:t>Field specialists</a:t>
            </a:r>
            <a:endParaRPr sz="2650">
              <a:solidFill>
                <a:schemeClr val="dk1"/>
              </a:solidFill>
            </a:endParaRPr>
          </a:p>
          <a:p>
            <a:pPr indent="0" lvl="0" marL="0" rtl="0" algn="l">
              <a:lnSpc>
                <a:spcPct val="100000"/>
              </a:lnSpc>
              <a:spcBef>
                <a:spcPts val="700"/>
              </a:spcBef>
              <a:spcAft>
                <a:spcPts val="0"/>
              </a:spcAft>
              <a:buClr>
                <a:schemeClr val="dk1"/>
              </a:buClr>
              <a:buSzPts val="1100"/>
              <a:buFont typeface="Arial"/>
              <a:buNone/>
            </a:pPr>
            <a:r>
              <a:rPr b="1" lang="en" sz="1350">
                <a:solidFill>
                  <a:schemeClr val="dk1"/>
                </a:solidFill>
                <a:highlight>
                  <a:srgbClr val="FFFFFF"/>
                </a:highlight>
              </a:rPr>
              <a:t>Development</a:t>
            </a:r>
            <a:r>
              <a:rPr lang="en" sz="1350">
                <a:solidFill>
                  <a:schemeClr val="dk1"/>
                </a:solidFill>
                <a:highlight>
                  <a:srgbClr val="FFFFFF"/>
                </a:highlight>
              </a:rPr>
              <a:t> </a:t>
            </a:r>
            <a:r>
              <a:rPr b="1" lang="en" sz="1350">
                <a:solidFill>
                  <a:schemeClr val="dk1"/>
                </a:solidFill>
                <a:highlight>
                  <a:srgbClr val="FFFFFF"/>
                </a:highlight>
              </a:rPr>
              <a:t>economics</a:t>
            </a:r>
            <a:r>
              <a:rPr lang="en" sz="1350">
                <a:solidFill>
                  <a:schemeClr val="dk1"/>
                </a:solidFill>
                <a:highlight>
                  <a:srgbClr val="FFFFFF"/>
                </a:highlight>
              </a:rPr>
              <a:t>:</a:t>
            </a:r>
            <a:r>
              <a:rPr b="1" lang="en" sz="1350">
                <a:solidFill>
                  <a:schemeClr val="dk1"/>
                </a:solidFill>
                <a:highlight>
                  <a:srgbClr val="FFFFFF"/>
                </a:highlight>
                <a:uFill>
                  <a:noFill/>
                </a:uFill>
                <a:hlinkClick r:id="rId4">
                  <a:extLst>
                    <a:ext uri="{A12FA001-AC4F-418D-AE19-62706E023703}">
                      <ahyp:hlinkClr val="tx"/>
                    </a:ext>
                  </a:extLst>
                </a:hlinkClick>
              </a:rPr>
              <a:t> </a:t>
            </a:r>
            <a:r>
              <a:rPr lang="en" sz="1350" u="sng">
                <a:solidFill>
                  <a:schemeClr val="hlink"/>
                </a:solidFill>
                <a:highlight>
                  <a:srgbClr val="FFFFFF"/>
                </a:highlight>
                <a:hlinkClick r:id="rId5"/>
              </a:rPr>
              <a:t>Anirudh Tagat</a:t>
            </a:r>
            <a:r>
              <a:rPr lang="en" sz="1350">
                <a:solidFill>
                  <a:schemeClr val="dk1"/>
                </a:solidFill>
                <a:highlight>
                  <a:srgbClr val="FFFFFF"/>
                </a:highlight>
              </a:rPr>
              <a:t>,</a:t>
            </a:r>
            <a:r>
              <a:rPr lang="en" sz="1350">
                <a:solidFill>
                  <a:schemeClr val="dk1"/>
                </a:solidFill>
                <a:highlight>
                  <a:srgbClr val="FFFFFF"/>
                </a:highlight>
                <a:uFill>
                  <a:noFill/>
                </a:uFill>
                <a:hlinkClick r:id="rId6">
                  <a:extLst>
                    <a:ext uri="{A12FA001-AC4F-418D-AE19-62706E023703}">
                      <ahyp:hlinkClr val="tx"/>
                    </a:ext>
                  </a:extLst>
                </a:hlinkClick>
              </a:rPr>
              <a:t> </a:t>
            </a:r>
            <a:r>
              <a:rPr lang="en" sz="1350" u="sng">
                <a:solidFill>
                  <a:schemeClr val="hlink"/>
                </a:solidFill>
                <a:highlight>
                  <a:srgbClr val="FFFFFF"/>
                </a:highlight>
                <a:hlinkClick r:id="rId7"/>
              </a:rPr>
              <a:t>Ryan Briggs</a:t>
            </a:r>
            <a:r>
              <a:rPr lang="en" sz="1350">
                <a:solidFill>
                  <a:schemeClr val="dk1"/>
                </a:solidFill>
                <a:highlight>
                  <a:srgbClr val="FFFFFF"/>
                </a:highlight>
              </a:rPr>
              <a:t>,</a:t>
            </a:r>
            <a:r>
              <a:rPr lang="en" sz="1350">
                <a:solidFill>
                  <a:schemeClr val="dk1"/>
                </a:solidFill>
                <a:highlight>
                  <a:srgbClr val="FFFFFF"/>
                </a:highlight>
                <a:uFill>
                  <a:noFill/>
                </a:uFill>
                <a:hlinkClick r:id="rId8">
                  <a:extLst>
                    <a:ext uri="{A12FA001-AC4F-418D-AE19-62706E023703}">
                      <ahyp:hlinkClr val="tx"/>
                    </a:ext>
                  </a:extLst>
                </a:hlinkClick>
              </a:rPr>
              <a:t> </a:t>
            </a:r>
            <a:r>
              <a:rPr lang="en" sz="1350" u="sng">
                <a:solidFill>
                  <a:schemeClr val="hlink"/>
                </a:solidFill>
                <a:highlight>
                  <a:srgbClr val="FFFFFF"/>
                </a:highlight>
                <a:hlinkClick r:id="rId9"/>
              </a:rPr>
              <a:t>Michael Wiebe</a:t>
            </a:r>
            <a:r>
              <a:rPr lang="en" sz="1350">
                <a:solidFill>
                  <a:schemeClr val="dk1"/>
                </a:solidFill>
                <a:highlight>
                  <a:srgbClr val="FFFFFF"/>
                </a:highlight>
              </a:rPr>
              <a:t>,</a:t>
            </a:r>
            <a:r>
              <a:rPr lang="en" sz="1350">
                <a:solidFill>
                  <a:schemeClr val="dk1"/>
                </a:solidFill>
                <a:highlight>
                  <a:srgbClr val="FFFFFF"/>
                </a:highlight>
                <a:uFill>
                  <a:noFill/>
                </a:uFill>
                <a:hlinkClick r:id="rId10">
                  <a:extLst>
                    <a:ext uri="{A12FA001-AC4F-418D-AE19-62706E023703}">
                      <ahyp:hlinkClr val="tx"/>
                    </a:ext>
                  </a:extLst>
                </a:hlinkClick>
              </a:rPr>
              <a:t> </a:t>
            </a:r>
            <a:r>
              <a:rPr lang="en" sz="1350" u="sng">
                <a:solidFill>
                  <a:schemeClr val="hlink"/>
                </a:solidFill>
                <a:highlight>
                  <a:srgbClr val="FFFFFF"/>
                </a:highlight>
                <a:hlinkClick r:id="rId11"/>
              </a:rPr>
              <a:t>Nathan Fiala</a:t>
            </a:r>
            <a:r>
              <a:rPr lang="en" sz="1350">
                <a:solidFill>
                  <a:schemeClr val="dk1"/>
                </a:solidFill>
                <a:highlight>
                  <a:srgbClr val="FFFFFF"/>
                </a:highlight>
              </a:rPr>
              <a:t>,</a:t>
            </a:r>
            <a:r>
              <a:rPr lang="en" sz="1350">
                <a:solidFill>
                  <a:schemeClr val="dk1"/>
                </a:solidFill>
                <a:highlight>
                  <a:srgbClr val="FFFFFF"/>
                </a:highlight>
                <a:uFill>
                  <a:noFill/>
                </a:uFill>
                <a:hlinkClick r:id="rId12">
                  <a:extLst>
                    <a:ext uri="{A12FA001-AC4F-418D-AE19-62706E023703}">
                      <ahyp:hlinkClr val="tx"/>
                    </a:ext>
                  </a:extLst>
                </a:hlinkClick>
              </a:rPr>
              <a:t> </a:t>
            </a:r>
            <a:r>
              <a:rPr lang="en" sz="1350" u="sng">
                <a:solidFill>
                  <a:schemeClr val="hlink"/>
                </a:solidFill>
                <a:highlight>
                  <a:srgbClr val="FFFFFF"/>
                </a:highlight>
                <a:hlinkClick r:id="rId13"/>
              </a:rPr>
              <a:t>Emmanuel Orkoh</a:t>
            </a:r>
            <a:r>
              <a:rPr lang="en" sz="1350">
                <a:solidFill>
                  <a:schemeClr val="dk1"/>
                </a:solidFill>
                <a:highlight>
                  <a:srgbClr val="FFFFFF"/>
                </a:highlight>
              </a:rPr>
              <a:t>,</a:t>
            </a:r>
            <a:r>
              <a:rPr lang="en" sz="1350">
                <a:solidFill>
                  <a:schemeClr val="dk1"/>
                </a:solidFill>
                <a:highlight>
                  <a:srgbClr val="FFFFFF"/>
                </a:highlight>
                <a:uFill>
                  <a:noFill/>
                </a:uFill>
                <a:hlinkClick r:id="rId14">
                  <a:extLst>
                    <a:ext uri="{A12FA001-AC4F-418D-AE19-62706E023703}">
                      <ahyp:hlinkClr val="tx"/>
                    </a:ext>
                  </a:extLst>
                </a:hlinkClick>
              </a:rPr>
              <a:t> </a:t>
            </a:r>
            <a:r>
              <a:rPr lang="en" sz="1350" u="sng">
                <a:solidFill>
                  <a:schemeClr val="hlink"/>
                </a:solidFill>
                <a:highlight>
                  <a:srgbClr val="FFFFFF"/>
                </a:highlight>
                <a:hlinkClick r:id="rId15"/>
              </a:rPr>
              <a:t>Nathan Fiala</a:t>
            </a:r>
            <a:r>
              <a:rPr lang="en" sz="1350">
                <a:solidFill>
                  <a:schemeClr val="dk1"/>
                </a:solidFill>
                <a:highlight>
                  <a:srgbClr val="FFFFFF"/>
                </a:highlight>
              </a:rPr>
              <a:t>,</a:t>
            </a:r>
            <a:r>
              <a:rPr lang="en" sz="1350">
                <a:solidFill>
                  <a:schemeClr val="dk1"/>
                </a:solidFill>
                <a:highlight>
                  <a:srgbClr val="FFFFFF"/>
                </a:highlight>
                <a:uFill>
                  <a:noFill/>
                </a:uFill>
                <a:hlinkClick r:id="rId16">
                  <a:extLst>
                    <a:ext uri="{A12FA001-AC4F-418D-AE19-62706E023703}">
                      <ahyp:hlinkClr val="tx"/>
                    </a:ext>
                  </a:extLst>
                </a:hlinkClick>
              </a:rPr>
              <a:t> </a:t>
            </a:r>
            <a:r>
              <a:rPr lang="en" sz="1350" u="sng">
                <a:solidFill>
                  <a:schemeClr val="hlink"/>
                </a:solidFill>
                <a:highlight>
                  <a:srgbClr val="FFFFFF"/>
                </a:highlight>
                <a:hlinkClick r:id="rId17"/>
              </a:rPr>
              <a:t>Robert Kubinec</a:t>
            </a:r>
            <a:r>
              <a:rPr lang="en" sz="1350">
                <a:solidFill>
                  <a:schemeClr val="dk1"/>
                </a:solidFill>
                <a:highlight>
                  <a:srgbClr val="FFFFFF"/>
                </a:highlight>
              </a:rPr>
              <a:t>,</a:t>
            </a:r>
            <a:r>
              <a:rPr lang="en" sz="1350">
                <a:solidFill>
                  <a:schemeClr val="dk1"/>
                </a:solidFill>
                <a:highlight>
                  <a:srgbClr val="FFFFFF"/>
                </a:highlight>
                <a:uFill>
                  <a:noFill/>
                </a:uFill>
                <a:hlinkClick r:id="rId18">
                  <a:extLst>
                    <a:ext uri="{A12FA001-AC4F-418D-AE19-62706E023703}">
                      <ahyp:hlinkClr val="tx"/>
                    </a:ext>
                  </a:extLst>
                </a:hlinkClick>
              </a:rPr>
              <a:t> </a:t>
            </a:r>
            <a:r>
              <a:rPr lang="en" sz="1350" u="sng">
                <a:solidFill>
                  <a:schemeClr val="hlink"/>
                </a:solidFill>
                <a:highlight>
                  <a:srgbClr val="FFFFFF"/>
                </a:highlight>
                <a:hlinkClick r:id="rId19"/>
              </a:rPr>
              <a:t>Masyhur Hilmy</a:t>
            </a:r>
            <a:r>
              <a:rPr lang="en" sz="1350">
                <a:solidFill>
                  <a:schemeClr val="dk1"/>
                </a:solidFill>
                <a:highlight>
                  <a:srgbClr val="FFFFFF"/>
                </a:highlight>
              </a:rPr>
              <a:t>,</a:t>
            </a:r>
            <a:r>
              <a:rPr lang="en" sz="1350">
                <a:solidFill>
                  <a:schemeClr val="dk1"/>
                </a:solidFill>
                <a:highlight>
                  <a:srgbClr val="FFFFFF"/>
                </a:highlight>
                <a:uFill>
                  <a:noFill/>
                </a:uFill>
                <a:hlinkClick r:id="rId20">
                  <a:extLst>
                    <a:ext uri="{A12FA001-AC4F-418D-AE19-62706E023703}">
                      <ahyp:hlinkClr val="tx"/>
                    </a:ext>
                  </a:extLst>
                </a:hlinkClick>
              </a:rPr>
              <a:t> </a:t>
            </a:r>
            <a:r>
              <a:rPr lang="en" sz="1350" u="sng">
                <a:solidFill>
                  <a:schemeClr val="hlink"/>
                </a:solidFill>
                <a:highlight>
                  <a:srgbClr val="FFFFFF"/>
                </a:highlight>
                <a:hlinkClick r:id="rId21"/>
              </a:rPr>
              <a:t>Wayne Sandholtz</a:t>
            </a:r>
            <a:r>
              <a:rPr lang="en" sz="1350">
                <a:solidFill>
                  <a:schemeClr val="dk1"/>
                </a:solidFill>
                <a:highlight>
                  <a:srgbClr val="FFFFFF"/>
                </a:highlight>
              </a:rPr>
              <a:t>,</a:t>
            </a:r>
            <a:r>
              <a:rPr lang="en" sz="1350">
                <a:solidFill>
                  <a:schemeClr val="dk1"/>
                </a:solidFill>
                <a:highlight>
                  <a:srgbClr val="FFFFFF"/>
                </a:highlight>
                <a:uFill>
                  <a:noFill/>
                </a:uFill>
                <a:hlinkClick r:id="rId22">
                  <a:extLst>
                    <a:ext uri="{A12FA001-AC4F-418D-AE19-62706E023703}">
                      <ahyp:hlinkClr val="tx"/>
                    </a:ext>
                  </a:extLst>
                </a:hlinkClick>
              </a:rPr>
              <a:t> </a:t>
            </a:r>
            <a:r>
              <a:rPr lang="en" sz="1350" u="sng">
                <a:solidFill>
                  <a:schemeClr val="hlink"/>
                </a:solidFill>
                <a:highlight>
                  <a:srgbClr val="FFFFFF"/>
                </a:highlight>
                <a:hlinkClick r:id="rId23"/>
              </a:rPr>
              <a:t>Lee Crawfurd</a:t>
            </a:r>
            <a:endParaRPr sz="1350" u="sng">
              <a:solidFill>
                <a:schemeClr val="hlink"/>
              </a:solidFill>
              <a:highlight>
                <a:srgbClr val="FFFFFF"/>
              </a:highlight>
            </a:endParaRPr>
          </a:p>
          <a:p>
            <a:pPr indent="0" lvl="0" marL="0" rtl="0" algn="l">
              <a:lnSpc>
                <a:spcPct val="100000"/>
              </a:lnSpc>
              <a:spcBef>
                <a:spcPts val="700"/>
              </a:spcBef>
              <a:spcAft>
                <a:spcPts val="0"/>
              </a:spcAft>
              <a:buClr>
                <a:schemeClr val="dk1"/>
              </a:buClr>
              <a:buSzPts val="1100"/>
              <a:buFont typeface="Arial"/>
              <a:buNone/>
            </a:pPr>
            <a:r>
              <a:rPr b="1" lang="en" sz="1350">
                <a:solidFill>
                  <a:schemeClr val="dk1"/>
                </a:solidFill>
                <a:highlight>
                  <a:srgbClr val="FFFFFF"/>
                </a:highlight>
              </a:rPr>
              <a:t>Global health and well-being</a:t>
            </a:r>
            <a:r>
              <a:rPr lang="en" sz="1350">
                <a:solidFill>
                  <a:schemeClr val="dk1"/>
                </a:solidFill>
                <a:highlight>
                  <a:srgbClr val="FFFFFF"/>
                </a:highlight>
              </a:rPr>
              <a:t>:</a:t>
            </a:r>
            <a:r>
              <a:rPr lang="en" sz="1350">
                <a:solidFill>
                  <a:schemeClr val="dk1"/>
                </a:solidFill>
                <a:highlight>
                  <a:srgbClr val="FFFFFF"/>
                </a:highlight>
                <a:uFill>
                  <a:noFill/>
                </a:uFill>
                <a:hlinkClick r:id="rId24">
                  <a:extLst>
                    <a:ext uri="{A12FA001-AC4F-418D-AE19-62706E023703}">
                      <ahyp:hlinkClr val="tx"/>
                    </a:ext>
                  </a:extLst>
                </a:hlinkClick>
              </a:rPr>
              <a:t> </a:t>
            </a:r>
            <a:r>
              <a:rPr lang="en" sz="1350" u="sng">
                <a:solidFill>
                  <a:schemeClr val="hlink"/>
                </a:solidFill>
                <a:highlight>
                  <a:srgbClr val="FFFFFF"/>
                </a:highlight>
                <a:hlinkClick r:id="rId25"/>
              </a:rPr>
              <a:t>Jake Eaton</a:t>
            </a:r>
            <a:r>
              <a:rPr lang="en" sz="1350">
                <a:solidFill>
                  <a:schemeClr val="dk1"/>
                </a:solidFill>
                <a:highlight>
                  <a:srgbClr val="FFFFFF"/>
                </a:highlight>
              </a:rPr>
              <a:t>,</a:t>
            </a:r>
            <a:r>
              <a:rPr lang="en" sz="1350">
                <a:solidFill>
                  <a:schemeClr val="dk1"/>
                </a:solidFill>
                <a:highlight>
                  <a:srgbClr val="FFFFFF"/>
                </a:highlight>
                <a:uFill>
                  <a:noFill/>
                </a:uFill>
                <a:hlinkClick r:id="rId26">
                  <a:extLst>
                    <a:ext uri="{A12FA001-AC4F-418D-AE19-62706E023703}">
                      <ahyp:hlinkClr val="tx"/>
                    </a:ext>
                  </a:extLst>
                </a:hlinkClick>
              </a:rPr>
              <a:t> </a:t>
            </a:r>
            <a:r>
              <a:rPr lang="en" sz="1350" u="sng">
                <a:solidFill>
                  <a:schemeClr val="hlink"/>
                </a:solidFill>
                <a:highlight>
                  <a:srgbClr val="FFFFFF"/>
                </a:highlight>
                <a:hlinkClick r:id="rId27"/>
              </a:rPr>
              <a:t>Rosie Bettle</a:t>
            </a:r>
            <a:r>
              <a:rPr lang="en" sz="1350">
                <a:solidFill>
                  <a:schemeClr val="dk1"/>
                </a:solidFill>
                <a:highlight>
                  <a:srgbClr val="FFFFFF"/>
                </a:highlight>
              </a:rPr>
              <a:t>,</a:t>
            </a:r>
            <a:r>
              <a:rPr lang="en" sz="1350">
                <a:solidFill>
                  <a:schemeClr val="dk1"/>
                </a:solidFill>
                <a:highlight>
                  <a:srgbClr val="FFFFFF"/>
                </a:highlight>
                <a:uFill>
                  <a:noFill/>
                </a:uFill>
                <a:hlinkClick r:id="rId28">
                  <a:extLst>
                    <a:ext uri="{A12FA001-AC4F-418D-AE19-62706E023703}">
                      <ahyp:hlinkClr val="tx"/>
                    </a:ext>
                  </a:extLst>
                </a:hlinkClick>
              </a:rPr>
              <a:t> </a:t>
            </a:r>
            <a:r>
              <a:rPr lang="en" sz="1350" u="sng">
                <a:solidFill>
                  <a:schemeClr val="hlink"/>
                </a:solidFill>
                <a:highlight>
                  <a:srgbClr val="FFFFFF"/>
                </a:highlight>
                <a:hlinkClick r:id="rId29"/>
              </a:rPr>
              <a:t>Charlotte Lane</a:t>
            </a:r>
            <a:r>
              <a:rPr lang="en" sz="1350">
                <a:solidFill>
                  <a:schemeClr val="dk1"/>
                </a:solidFill>
                <a:highlight>
                  <a:srgbClr val="FFFFFF"/>
                </a:highlight>
              </a:rPr>
              <a:t>,</a:t>
            </a:r>
            <a:r>
              <a:rPr lang="en" sz="1350">
                <a:solidFill>
                  <a:schemeClr val="dk1"/>
                </a:solidFill>
                <a:highlight>
                  <a:srgbClr val="FFFFFF"/>
                </a:highlight>
                <a:uFill>
                  <a:noFill/>
                </a:uFill>
                <a:hlinkClick r:id="rId30">
                  <a:extLst>
                    <a:ext uri="{A12FA001-AC4F-418D-AE19-62706E023703}">
                      <ahyp:hlinkClr val="tx"/>
                    </a:ext>
                  </a:extLst>
                </a:hlinkClick>
              </a:rPr>
              <a:t> </a:t>
            </a:r>
            <a:r>
              <a:rPr lang="en" sz="1350" u="sng">
                <a:solidFill>
                  <a:schemeClr val="hlink"/>
                </a:solidFill>
                <a:highlight>
                  <a:srgbClr val="FFFFFF"/>
                </a:highlight>
                <a:hlinkClick r:id="rId31"/>
              </a:rPr>
              <a:t>Shobhit Kulshreshtha</a:t>
            </a:r>
            <a:r>
              <a:rPr lang="en" sz="1350">
                <a:solidFill>
                  <a:schemeClr val="dk1"/>
                </a:solidFill>
                <a:highlight>
                  <a:srgbClr val="FFFFFF"/>
                </a:highlight>
              </a:rPr>
              <a:t>,</a:t>
            </a:r>
            <a:r>
              <a:rPr lang="en" sz="1350">
                <a:solidFill>
                  <a:schemeClr val="dk1"/>
                </a:solidFill>
                <a:highlight>
                  <a:srgbClr val="FFFFFF"/>
                </a:highlight>
                <a:uFill>
                  <a:noFill/>
                </a:uFill>
                <a:hlinkClick r:id="rId32">
                  <a:extLst>
                    <a:ext uri="{A12FA001-AC4F-418D-AE19-62706E023703}">
                      <ahyp:hlinkClr val="tx"/>
                    </a:ext>
                  </a:extLst>
                </a:hlinkClick>
              </a:rPr>
              <a:t> </a:t>
            </a:r>
            <a:r>
              <a:rPr lang="en" sz="1350" u="sng">
                <a:solidFill>
                  <a:schemeClr val="hlink"/>
                </a:solidFill>
                <a:highlight>
                  <a:srgbClr val="FFFFFF"/>
                </a:highlight>
                <a:hlinkClick r:id="rId33"/>
              </a:rPr>
              <a:t>Jonah Goldberg</a:t>
            </a:r>
            <a:r>
              <a:rPr lang="en" sz="1350">
                <a:solidFill>
                  <a:schemeClr val="dk1"/>
                </a:solidFill>
                <a:highlight>
                  <a:srgbClr val="FFFFFF"/>
                </a:highlight>
              </a:rPr>
              <a:t>,</a:t>
            </a:r>
            <a:r>
              <a:rPr lang="en" sz="1350">
                <a:solidFill>
                  <a:schemeClr val="dk1"/>
                </a:solidFill>
                <a:highlight>
                  <a:srgbClr val="FFFFFF"/>
                </a:highlight>
                <a:uFill>
                  <a:noFill/>
                </a:uFill>
                <a:hlinkClick r:id="rId34">
                  <a:extLst>
                    <a:ext uri="{A12FA001-AC4F-418D-AE19-62706E023703}">
                      <ahyp:hlinkClr val="tx"/>
                    </a:ext>
                  </a:extLst>
                </a:hlinkClick>
              </a:rPr>
              <a:t> </a:t>
            </a:r>
            <a:r>
              <a:rPr lang="en" sz="1350" u="sng">
                <a:solidFill>
                  <a:schemeClr val="hlink"/>
                </a:solidFill>
                <a:highlight>
                  <a:srgbClr val="FFFFFF"/>
                </a:highlight>
                <a:hlinkClick r:id="rId35"/>
              </a:rPr>
              <a:t>Valentin Klotzbücher</a:t>
            </a:r>
            <a:r>
              <a:rPr lang="en" sz="1350">
                <a:solidFill>
                  <a:schemeClr val="dk1"/>
                </a:solidFill>
                <a:highlight>
                  <a:srgbClr val="FFFFFF"/>
                </a:highlight>
              </a:rPr>
              <a:t>,</a:t>
            </a:r>
            <a:r>
              <a:rPr lang="en" sz="1350">
                <a:solidFill>
                  <a:schemeClr val="dk1"/>
                </a:solidFill>
                <a:highlight>
                  <a:srgbClr val="FFFFFF"/>
                </a:highlight>
                <a:uFill>
                  <a:noFill/>
                </a:uFill>
                <a:hlinkClick r:id="rId36">
                  <a:extLst>
                    <a:ext uri="{A12FA001-AC4F-418D-AE19-62706E023703}">
                      <ahyp:hlinkClr val="tx"/>
                    </a:ext>
                  </a:extLst>
                </a:hlinkClick>
              </a:rPr>
              <a:t> </a:t>
            </a:r>
            <a:r>
              <a:rPr lang="en" sz="1350" u="sng">
                <a:solidFill>
                  <a:schemeClr val="hlink"/>
                </a:solidFill>
                <a:highlight>
                  <a:srgbClr val="FFFFFF"/>
                </a:highlight>
                <a:hlinkClick r:id="rId37"/>
              </a:rPr>
              <a:t>Priya Lall</a:t>
            </a:r>
            <a:endParaRPr sz="1350" u="sng">
              <a:solidFill>
                <a:schemeClr val="hlink"/>
              </a:solidFill>
              <a:highlight>
                <a:srgbClr val="FFFFFF"/>
              </a:highlight>
            </a:endParaRPr>
          </a:p>
          <a:p>
            <a:pPr indent="0" lvl="0" marL="0" rtl="0" algn="l">
              <a:lnSpc>
                <a:spcPct val="100000"/>
              </a:lnSpc>
              <a:spcBef>
                <a:spcPts val="700"/>
              </a:spcBef>
              <a:spcAft>
                <a:spcPts val="0"/>
              </a:spcAft>
              <a:buClr>
                <a:schemeClr val="dk1"/>
              </a:buClr>
              <a:buSzPts val="1100"/>
              <a:buFont typeface="Arial"/>
              <a:buNone/>
            </a:pPr>
            <a:r>
              <a:rPr b="1" lang="en" sz="1350">
                <a:solidFill>
                  <a:schemeClr val="dk1"/>
                </a:solidFill>
                <a:highlight>
                  <a:srgbClr val="FFFFFF"/>
                </a:highlight>
              </a:rPr>
              <a:t>Economics, welfare, and governance:</a:t>
            </a:r>
            <a:r>
              <a:rPr lang="en" sz="1350">
                <a:solidFill>
                  <a:schemeClr val="dk1"/>
                </a:solidFill>
                <a:highlight>
                  <a:srgbClr val="FFFFFF"/>
                </a:highlight>
                <a:uFill>
                  <a:noFill/>
                </a:uFill>
                <a:hlinkClick r:id="rId38">
                  <a:extLst>
                    <a:ext uri="{A12FA001-AC4F-418D-AE19-62706E023703}">
                      <ahyp:hlinkClr val="tx"/>
                    </a:ext>
                  </a:extLst>
                </a:hlinkClick>
              </a:rPr>
              <a:t> </a:t>
            </a:r>
            <a:r>
              <a:rPr lang="en" sz="1350" u="sng">
                <a:solidFill>
                  <a:schemeClr val="hlink"/>
                </a:solidFill>
                <a:highlight>
                  <a:srgbClr val="FFFFFF"/>
                </a:highlight>
                <a:hlinkClick r:id="rId39"/>
              </a:rPr>
              <a:t>David Reinstein</a:t>
            </a:r>
            <a:r>
              <a:rPr lang="en" sz="1350">
                <a:solidFill>
                  <a:schemeClr val="dk1"/>
                </a:solidFill>
                <a:highlight>
                  <a:srgbClr val="FFFFFF"/>
                </a:highlight>
              </a:rPr>
              <a:t>,</a:t>
            </a:r>
            <a:r>
              <a:rPr lang="en" sz="1350">
                <a:solidFill>
                  <a:schemeClr val="dk1"/>
                </a:solidFill>
                <a:highlight>
                  <a:srgbClr val="FFFFFF"/>
                </a:highlight>
                <a:uFill>
                  <a:noFill/>
                </a:uFill>
                <a:hlinkClick r:id="rId40">
                  <a:extLst>
                    <a:ext uri="{A12FA001-AC4F-418D-AE19-62706E023703}">
                      <ahyp:hlinkClr val="tx"/>
                    </a:ext>
                  </a:extLst>
                </a:hlinkClick>
              </a:rPr>
              <a:t> </a:t>
            </a:r>
            <a:r>
              <a:rPr lang="en" sz="1350" u="sng">
                <a:solidFill>
                  <a:schemeClr val="hlink"/>
                </a:solidFill>
                <a:highlight>
                  <a:srgbClr val="FFFFFF"/>
                </a:highlight>
                <a:hlinkClick r:id="rId41"/>
              </a:rPr>
              <a:t>Julian Jamison</a:t>
            </a:r>
            <a:r>
              <a:rPr lang="en" sz="1350">
                <a:solidFill>
                  <a:schemeClr val="dk1"/>
                </a:solidFill>
                <a:highlight>
                  <a:srgbClr val="FFFFFF"/>
                </a:highlight>
              </a:rPr>
              <a:t>, </a:t>
            </a:r>
            <a:r>
              <a:rPr lang="en" sz="1350">
                <a:solidFill>
                  <a:schemeClr val="dk1"/>
                </a:solidFill>
                <a:highlight>
                  <a:srgbClr val="FFFFFF"/>
                </a:highlight>
                <a:uFill>
                  <a:noFill/>
                </a:uFill>
                <a:hlinkClick r:id="rId42">
                  <a:extLst>
                    <a:ext uri="{A12FA001-AC4F-418D-AE19-62706E023703}">
                      <ahyp:hlinkClr val="tx"/>
                    </a:ext>
                  </a:extLst>
                </a:hlinkClick>
              </a:rPr>
              <a:t> </a:t>
            </a:r>
            <a:r>
              <a:rPr lang="en" sz="1350" u="sng">
                <a:solidFill>
                  <a:schemeClr val="hlink"/>
                </a:solidFill>
                <a:highlight>
                  <a:srgbClr val="FFFFFF"/>
                </a:highlight>
                <a:hlinkClick r:id="rId43"/>
              </a:rPr>
              <a:t>Tabare Capitan</a:t>
            </a:r>
            <a:r>
              <a:rPr lang="en" sz="1350">
                <a:solidFill>
                  <a:schemeClr val="dk1"/>
                </a:solidFill>
                <a:highlight>
                  <a:srgbClr val="FFFFFF"/>
                </a:highlight>
              </a:rPr>
              <a:t>,</a:t>
            </a:r>
            <a:r>
              <a:rPr lang="en" sz="1350">
                <a:solidFill>
                  <a:schemeClr val="dk1"/>
                </a:solidFill>
                <a:highlight>
                  <a:srgbClr val="FFFFFF"/>
                </a:highlight>
                <a:uFill>
                  <a:noFill/>
                </a:uFill>
                <a:hlinkClick r:id="rId44">
                  <a:extLst>
                    <a:ext uri="{A12FA001-AC4F-418D-AE19-62706E023703}">
                      <ahyp:hlinkClr val="tx"/>
                    </a:ext>
                  </a:extLst>
                </a:hlinkClick>
              </a:rPr>
              <a:t> </a:t>
            </a:r>
            <a:r>
              <a:rPr lang="en" sz="1350" u="sng">
                <a:solidFill>
                  <a:schemeClr val="hlink"/>
                </a:solidFill>
                <a:highlight>
                  <a:srgbClr val="FFFFFF"/>
                </a:highlight>
                <a:hlinkClick r:id="rId45"/>
              </a:rPr>
              <a:t>Joel Christoph</a:t>
            </a:r>
            <a:r>
              <a:rPr lang="en" sz="1350">
                <a:solidFill>
                  <a:schemeClr val="dk1"/>
                </a:solidFill>
                <a:highlight>
                  <a:srgbClr val="FFFFFF"/>
                </a:highlight>
              </a:rPr>
              <a:t>,</a:t>
            </a:r>
            <a:r>
              <a:rPr lang="en" sz="1350">
                <a:solidFill>
                  <a:schemeClr val="dk1"/>
                </a:solidFill>
                <a:highlight>
                  <a:srgbClr val="FFFFFF"/>
                </a:highlight>
                <a:uFill>
                  <a:noFill/>
                </a:uFill>
                <a:hlinkClick r:id="rId46">
                  <a:extLst>
                    <a:ext uri="{A12FA001-AC4F-418D-AE19-62706E023703}">
                      <ahyp:hlinkClr val="tx"/>
                    </a:ext>
                  </a:extLst>
                </a:hlinkClick>
              </a:rPr>
              <a:t> </a:t>
            </a:r>
            <a:r>
              <a:rPr lang="en" sz="1350" u="sng">
                <a:solidFill>
                  <a:schemeClr val="hlink"/>
                </a:solidFill>
                <a:highlight>
                  <a:srgbClr val="FFFFFF"/>
                </a:highlight>
                <a:hlinkClick r:id="rId47"/>
              </a:rPr>
              <a:t>Andrei Potlogea</a:t>
            </a:r>
            <a:r>
              <a:rPr lang="en" sz="1350">
                <a:solidFill>
                  <a:schemeClr val="dk1"/>
                </a:solidFill>
                <a:highlight>
                  <a:srgbClr val="FFFFFF"/>
                </a:highlight>
              </a:rPr>
              <a:t>,</a:t>
            </a:r>
            <a:r>
              <a:rPr lang="en" sz="1350">
                <a:solidFill>
                  <a:schemeClr val="dk1"/>
                </a:solidFill>
                <a:highlight>
                  <a:srgbClr val="FFFFFF"/>
                </a:highlight>
                <a:uFill>
                  <a:noFill/>
                </a:uFill>
                <a:hlinkClick r:id="rId48">
                  <a:extLst>
                    <a:ext uri="{A12FA001-AC4F-418D-AE19-62706E023703}">
                      <ahyp:hlinkClr val="tx"/>
                    </a:ext>
                  </a:extLst>
                </a:hlinkClick>
              </a:rPr>
              <a:t> </a:t>
            </a:r>
            <a:r>
              <a:rPr lang="en" sz="1350" u="sng">
                <a:solidFill>
                  <a:schemeClr val="hlink"/>
                </a:solidFill>
                <a:highlight>
                  <a:srgbClr val="FFFFFF"/>
                </a:highlight>
                <a:hlinkClick r:id="rId49"/>
              </a:rPr>
              <a:t>Greg Sasso</a:t>
            </a:r>
            <a:endParaRPr sz="1350" u="sng">
              <a:solidFill>
                <a:schemeClr val="hlink"/>
              </a:solidFill>
              <a:highlight>
                <a:srgbClr val="FFFFFF"/>
              </a:highlight>
            </a:endParaRPr>
          </a:p>
          <a:p>
            <a:pPr indent="0" lvl="0" marL="0" rtl="0" algn="l">
              <a:lnSpc>
                <a:spcPct val="100000"/>
              </a:lnSpc>
              <a:spcBef>
                <a:spcPts val="700"/>
              </a:spcBef>
              <a:spcAft>
                <a:spcPts val="0"/>
              </a:spcAft>
              <a:buClr>
                <a:schemeClr val="dk1"/>
              </a:buClr>
              <a:buSzPts val="1100"/>
              <a:buFont typeface="Arial"/>
              <a:buNone/>
            </a:pPr>
            <a:r>
              <a:rPr b="1" lang="en" sz="1350">
                <a:solidFill>
                  <a:schemeClr val="dk1"/>
                </a:solidFill>
                <a:highlight>
                  <a:srgbClr val="FFFFFF"/>
                </a:highlight>
              </a:rPr>
              <a:t>Psychology, behavioral science, attitudes:</a:t>
            </a:r>
            <a:r>
              <a:rPr lang="en" sz="1350">
                <a:solidFill>
                  <a:schemeClr val="dk1"/>
                </a:solidFill>
                <a:highlight>
                  <a:srgbClr val="FFFFFF"/>
                </a:highlight>
                <a:uFill>
                  <a:noFill/>
                </a:uFill>
                <a:hlinkClick r:id="rId50">
                  <a:extLst>
                    <a:ext uri="{A12FA001-AC4F-418D-AE19-62706E023703}">
                      <ahyp:hlinkClr val="tx"/>
                    </a:ext>
                  </a:extLst>
                </a:hlinkClick>
              </a:rPr>
              <a:t> </a:t>
            </a:r>
            <a:r>
              <a:rPr lang="en" sz="1350" u="sng">
                <a:solidFill>
                  <a:schemeClr val="hlink"/>
                </a:solidFill>
                <a:highlight>
                  <a:srgbClr val="FFFFFF"/>
                </a:highlight>
                <a:hlinkClick r:id="rId51"/>
              </a:rPr>
              <a:t>Hansika Kapoor</a:t>
            </a:r>
            <a:r>
              <a:rPr lang="en" sz="1350">
                <a:solidFill>
                  <a:schemeClr val="dk1"/>
                </a:solidFill>
                <a:highlight>
                  <a:srgbClr val="FFFFFF"/>
                </a:highlight>
              </a:rPr>
              <a:t>,</a:t>
            </a:r>
            <a:r>
              <a:rPr lang="en" sz="1350">
                <a:solidFill>
                  <a:schemeClr val="dk1"/>
                </a:solidFill>
                <a:highlight>
                  <a:srgbClr val="FFFFFF"/>
                </a:highlight>
                <a:uFill>
                  <a:noFill/>
                </a:uFill>
                <a:hlinkClick r:id="rId52">
                  <a:extLst>
                    <a:ext uri="{A12FA001-AC4F-418D-AE19-62706E023703}">
                      <ahyp:hlinkClr val="tx"/>
                    </a:ext>
                  </a:extLst>
                </a:hlinkClick>
              </a:rPr>
              <a:t> </a:t>
            </a:r>
            <a:r>
              <a:rPr lang="en" sz="1350" u="sng">
                <a:solidFill>
                  <a:schemeClr val="hlink"/>
                </a:solidFill>
                <a:highlight>
                  <a:srgbClr val="FFFFFF"/>
                </a:highlight>
                <a:hlinkClick r:id="rId53"/>
              </a:rPr>
              <a:t>Jonathan Berman</a:t>
            </a:r>
            <a:r>
              <a:rPr lang="en" sz="1350">
                <a:solidFill>
                  <a:schemeClr val="dk1"/>
                </a:solidFill>
                <a:highlight>
                  <a:srgbClr val="FFFFFF"/>
                </a:highlight>
              </a:rPr>
              <a:t>,</a:t>
            </a:r>
            <a:r>
              <a:rPr lang="en" sz="1350">
                <a:solidFill>
                  <a:schemeClr val="dk1"/>
                </a:solidFill>
                <a:highlight>
                  <a:srgbClr val="FFFFFF"/>
                </a:highlight>
                <a:uFill>
                  <a:noFill/>
                </a:uFill>
                <a:hlinkClick r:id="rId54">
                  <a:extLst>
                    <a:ext uri="{A12FA001-AC4F-418D-AE19-62706E023703}">
                      <ahyp:hlinkClr val="tx"/>
                    </a:ext>
                  </a:extLst>
                </a:hlinkClick>
              </a:rPr>
              <a:t> </a:t>
            </a:r>
            <a:r>
              <a:rPr lang="en" sz="1350" u="sng">
                <a:solidFill>
                  <a:schemeClr val="hlink"/>
                </a:solidFill>
                <a:highlight>
                  <a:srgbClr val="FFFFFF"/>
                </a:highlight>
                <a:hlinkClick r:id="rId55"/>
              </a:rPr>
              <a:t>Mattie Toma</a:t>
            </a:r>
            <a:r>
              <a:rPr lang="en" sz="1350">
                <a:solidFill>
                  <a:schemeClr val="dk1"/>
                </a:solidFill>
                <a:highlight>
                  <a:srgbClr val="FFFFFF"/>
                </a:highlight>
              </a:rPr>
              <a:t>,</a:t>
            </a:r>
            <a:r>
              <a:rPr lang="en" sz="1350">
                <a:solidFill>
                  <a:schemeClr val="dk1"/>
                </a:solidFill>
                <a:highlight>
                  <a:srgbClr val="FFFFFF"/>
                </a:highlight>
                <a:uFill>
                  <a:noFill/>
                </a:uFill>
                <a:hlinkClick r:id="rId56">
                  <a:extLst>
                    <a:ext uri="{A12FA001-AC4F-418D-AE19-62706E023703}">
                      <ahyp:hlinkClr val="tx"/>
                    </a:ext>
                  </a:extLst>
                </a:hlinkClick>
              </a:rPr>
              <a:t> </a:t>
            </a:r>
            <a:r>
              <a:rPr lang="en" sz="1350" u="sng">
                <a:solidFill>
                  <a:schemeClr val="hlink"/>
                </a:solidFill>
                <a:highlight>
                  <a:srgbClr val="FFFFFF"/>
                </a:highlight>
                <a:hlinkClick r:id="rId57"/>
              </a:rPr>
              <a:t>Carina Ines Hausladen</a:t>
            </a:r>
            <a:r>
              <a:rPr lang="en" sz="1350">
                <a:solidFill>
                  <a:schemeClr val="dk1"/>
                </a:solidFill>
                <a:highlight>
                  <a:srgbClr val="FFFFFF"/>
                </a:highlight>
              </a:rPr>
              <a:t>,</a:t>
            </a:r>
            <a:r>
              <a:rPr lang="en" sz="1350">
                <a:solidFill>
                  <a:schemeClr val="dk1"/>
                </a:solidFill>
                <a:highlight>
                  <a:srgbClr val="FFFFFF"/>
                </a:highlight>
                <a:uFill>
                  <a:noFill/>
                </a:uFill>
                <a:hlinkClick r:id="rId58">
                  <a:extLst>
                    <a:ext uri="{A12FA001-AC4F-418D-AE19-62706E023703}">
                      <ahyp:hlinkClr val="tx"/>
                    </a:ext>
                  </a:extLst>
                </a:hlinkClick>
              </a:rPr>
              <a:t> </a:t>
            </a:r>
            <a:r>
              <a:rPr lang="en" sz="1350" u="sng">
                <a:solidFill>
                  <a:schemeClr val="hlink"/>
                </a:solidFill>
                <a:highlight>
                  <a:srgbClr val="FFFFFF"/>
                </a:highlight>
                <a:hlinkClick r:id="rId59"/>
              </a:rPr>
              <a:t>Hannah Metzler</a:t>
            </a:r>
            <a:endParaRPr sz="1350" u="sng">
              <a:solidFill>
                <a:schemeClr val="hlink"/>
              </a:solidFill>
              <a:highlight>
                <a:srgbClr val="FFFFFF"/>
              </a:highlight>
            </a:endParaRPr>
          </a:p>
          <a:p>
            <a:pPr indent="0" lvl="0" marL="0" rtl="0" algn="l">
              <a:lnSpc>
                <a:spcPct val="100000"/>
              </a:lnSpc>
              <a:spcBef>
                <a:spcPts val="700"/>
              </a:spcBef>
              <a:spcAft>
                <a:spcPts val="0"/>
              </a:spcAft>
              <a:buClr>
                <a:schemeClr val="dk1"/>
              </a:buClr>
              <a:buSzPts val="1100"/>
              <a:buFont typeface="Arial"/>
              <a:buNone/>
            </a:pPr>
            <a:r>
              <a:rPr b="1" lang="en" sz="1350">
                <a:solidFill>
                  <a:schemeClr val="dk1"/>
                </a:solidFill>
                <a:highlight>
                  <a:srgbClr val="FFFFFF"/>
                </a:highlight>
              </a:rPr>
              <a:t>Innovation, meta-science, social impact of technology:</a:t>
            </a:r>
            <a:r>
              <a:rPr lang="en" sz="1350">
                <a:solidFill>
                  <a:schemeClr val="dk1"/>
                </a:solidFill>
                <a:highlight>
                  <a:srgbClr val="FFFFFF"/>
                </a:highlight>
                <a:uFill>
                  <a:noFill/>
                </a:uFill>
                <a:hlinkClick r:id="rId60">
                  <a:extLst>
                    <a:ext uri="{A12FA001-AC4F-418D-AE19-62706E023703}">
                      <ahyp:hlinkClr val="tx"/>
                    </a:ext>
                  </a:extLst>
                </a:hlinkClick>
              </a:rPr>
              <a:t> </a:t>
            </a:r>
            <a:r>
              <a:rPr lang="en" sz="1350" u="sng">
                <a:solidFill>
                  <a:schemeClr val="hlink"/>
                </a:solidFill>
                <a:highlight>
                  <a:srgbClr val="FFFFFF"/>
                </a:highlight>
                <a:hlinkClick r:id="rId61"/>
              </a:rPr>
              <a:t>Daniela Cialfi</a:t>
            </a:r>
            <a:r>
              <a:rPr lang="en" sz="1350">
                <a:solidFill>
                  <a:schemeClr val="dk1"/>
                </a:solidFill>
                <a:highlight>
                  <a:srgbClr val="FFFFFF"/>
                </a:highlight>
              </a:rPr>
              <a:t>,</a:t>
            </a:r>
            <a:r>
              <a:rPr lang="en" sz="1350">
                <a:solidFill>
                  <a:schemeClr val="dk1"/>
                </a:solidFill>
                <a:highlight>
                  <a:srgbClr val="FFFFFF"/>
                </a:highlight>
                <a:uFill>
                  <a:noFill/>
                </a:uFill>
                <a:hlinkClick r:id="rId62">
                  <a:extLst>
                    <a:ext uri="{A12FA001-AC4F-418D-AE19-62706E023703}">
                      <ahyp:hlinkClr val="tx"/>
                    </a:ext>
                  </a:extLst>
                </a:hlinkClick>
              </a:rPr>
              <a:t> </a:t>
            </a:r>
            <a:r>
              <a:rPr lang="en" sz="1350" u="sng">
                <a:solidFill>
                  <a:schemeClr val="hlink"/>
                </a:solidFill>
                <a:highlight>
                  <a:srgbClr val="FFFFFF"/>
                </a:highlight>
                <a:hlinkClick r:id="rId63"/>
              </a:rPr>
              <a:t>Jordan Dworkin</a:t>
            </a:r>
            <a:r>
              <a:rPr lang="en" sz="1350">
                <a:solidFill>
                  <a:schemeClr val="dk1"/>
                </a:solidFill>
                <a:highlight>
                  <a:srgbClr val="FFFFFF"/>
                </a:highlight>
              </a:rPr>
              <a:t>,</a:t>
            </a:r>
            <a:r>
              <a:rPr lang="en" sz="1350">
                <a:solidFill>
                  <a:schemeClr val="dk1"/>
                </a:solidFill>
                <a:highlight>
                  <a:srgbClr val="FFFFFF"/>
                </a:highlight>
                <a:uFill>
                  <a:noFill/>
                </a:uFill>
                <a:hlinkClick r:id="rId64">
                  <a:extLst>
                    <a:ext uri="{A12FA001-AC4F-418D-AE19-62706E023703}">
                      <ahyp:hlinkClr val="tx"/>
                    </a:ext>
                  </a:extLst>
                </a:hlinkClick>
              </a:rPr>
              <a:t> </a:t>
            </a:r>
            <a:r>
              <a:rPr lang="en" sz="1350" u="sng">
                <a:solidFill>
                  <a:schemeClr val="hlink"/>
                </a:solidFill>
                <a:highlight>
                  <a:srgbClr val="FFFFFF"/>
                </a:highlight>
                <a:hlinkClick r:id="rId65"/>
              </a:rPr>
              <a:t>Kris Gulati</a:t>
            </a:r>
            <a:r>
              <a:rPr lang="en" sz="1350">
                <a:solidFill>
                  <a:schemeClr val="dk1"/>
                </a:solidFill>
                <a:highlight>
                  <a:srgbClr val="FFFFFF"/>
                </a:highlight>
              </a:rPr>
              <a:t>,</a:t>
            </a:r>
            <a:r>
              <a:rPr lang="en" sz="1350">
                <a:solidFill>
                  <a:schemeClr val="dk1"/>
                </a:solidFill>
                <a:highlight>
                  <a:srgbClr val="FFFFFF"/>
                </a:highlight>
                <a:uFill>
                  <a:noFill/>
                </a:uFill>
                <a:hlinkClick r:id="rId66">
                  <a:extLst>
                    <a:ext uri="{A12FA001-AC4F-418D-AE19-62706E023703}">
                      <ahyp:hlinkClr val="tx"/>
                    </a:ext>
                  </a:extLst>
                </a:hlinkClick>
              </a:rPr>
              <a:t> </a:t>
            </a:r>
            <a:r>
              <a:rPr lang="en" sz="1350" u="sng">
                <a:solidFill>
                  <a:schemeClr val="hlink"/>
                </a:solidFill>
                <a:highlight>
                  <a:srgbClr val="FFFFFF"/>
                </a:highlight>
                <a:hlinkClick r:id="rId67"/>
              </a:rPr>
              <a:t>Andrew Kao</a:t>
            </a:r>
            <a:r>
              <a:rPr lang="en" sz="1350">
                <a:solidFill>
                  <a:schemeClr val="dk1"/>
                </a:solidFill>
                <a:highlight>
                  <a:srgbClr val="FFFFFF"/>
                </a:highlight>
              </a:rPr>
              <a:t>,</a:t>
            </a:r>
            <a:r>
              <a:rPr lang="en" sz="1350">
                <a:solidFill>
                  <a:schemeClr val="dk1"/>
                </a:solidFill>
                <a:highlight>
                  <a:srgbClr val="FFFFFF"/>
                </a:highlight>
                <a:uFill>
                  <a:noFill/>
                </a:uFill>
                <a:hlinkClick r:id="rId68">
                  <a:extLst>
                    <a:ext uri="{A12FA001-AC4F-418D-AE19-62706E023703}">
                      <ahyp:hlinkClr val="tx"/>
                    </a:ext>
                  </a:extLst>
                </a:hlinkClick>
              </a:rPr>
              <a:t> </a:t>
            </a:r>
            <a:r>
              <a:rPr lang="en" sz="1350" u="sng">
                <a:solidFill>
                  <a:schemeClr val="hlink"/>
                </a:solidFill>
                <a:highlight>
                  <a:srgbClr val="FFFFFF"/>
                </a:highlight>
                <a:hlinkClick r:id="rId69"/>
              </a:rPr>
              <a:t>Gavin Taylor</a:t>
            </a:r>
            <a:endParaRPr sz="1350" u="sng">
              <a:solidFill>
                <a:schemeClr val="hlink"/>
              </a:solidFill>
              <a:highlight>
                <a:srgbClr val="FFFFFF"/>
              </a:highlight>
            </a:endParaRPr>
          </a:p>
          <a:p>
            <a:pPr indent="0" lvl="0" marL="0" rtl="0" algn="l">
              <a:lnSpc>
                <a:spcPct val="100000"/>
              </a:lnSpc>
              <a:spcBef>
                <a:spcPts val="700"/>
              </a:spcBef>
              <a:spcAft>
                <a:spcPts val="0"/>
              </a:spcAft>
              <a:buClr>
                <a:schemeClr val="dk1"/>
              </a:buClr>
              <a:buSzPts val="1100"/>
              <a:buFont typeface="Arial"/>
              <a:buNone/>
            </a:pPr>
            <a:r>
              <a:rPr b="1" lang="en" sz="1350">
                <a:solidFill>
                  <a:schemeClr val="dk1"/>
                </a:solidFill>
                <a:highlight>
                  <a:srgbClr val="FFFFFF"/>
                </a:highlight>
              </a:rPr>
              <a:t>Environmental economics:</a:t>
            </a:r>
            <a:r>
              <a:rPr lang="en" sz="1350">
                <a:solidFill>
                  <a:schemeClr val="dk1"/>
                </a:solidFill>
                <a:highlight>
                  <a:srgbClr val="FFFFFF"/>
                </a:highlight>
                <a:uFill>
                  <a:noFill/>
                </a:uFill>
                <a:hlinkClick r:id="rId70">
                  <a:extLst>
                    <a:ext uri="{A12FA001-AC4F-418D-AE19-62706E023703}">
                      <ahyp:hlinkClr val="tx"/>
                    </a:ext>
                  </a:extLst>
                </a:hlinkClick>
              </a:rPr>
              <a:t> </a:t>
            </a:r>
            <a:r>
              <a:rPr lang="en" sz="1350" u="sng">
                <a:solidFill>
                  <a:schemeClr val="hlink"/>
                </a:solidFill>
                <a:highlight>
                  <a:srgbClr val="FFFFFF"/>
                </a:highlight>
                <a:hlinkClick r:id="rId71"/>
              </a:rPr>
              <a:t>Tanya O'Garra</a:t>
            </a:r>
            <a:r>
              <a:rPr lang="en" sz="1350">
                <a:solidFill>
                  <a:schemeClr val="dk1"/>
                </a:solidFill>
                <a:highlight>
                  <a:srgbClr val="FFFFFF"/>
                </a:highlight>
              </a:rPr>
              <a:t>,</a:t>
            </a:r>
            <a:r>
              <a:rPr lang="en" sz="1350">
                <a:solidFill>
                  <a:schemeClr val="dk1"/>
                </a:solidFill>
                <a:highlight>
                  <a:srgbClr val="FFFFFF"/>
                </a:highlight>
                <a:uFill>
                  <a:noFill/>
                </a:uFill>
                <a:hlinkClick r:id="rId72">
                  <a:extLst>
                    <a:ext uri="{A12FA001-AC4F-418D-AE19-62706E023703}">
                      <ahyp:hlinkClr val="tx"/>
                    </a:ext>
                  </a:extLst>
                </a:hlinkClick>
              </a:rPr>
              <a:t> </a:t>
            </a:r>
            <a:r>
              <a:rPr lang="en" sz="1350" u="sng">
                <a:solidFill>
                  <a:schemeClr val="hlink"/>
                </a:solidFill>
                <a:highlight>
                  <a:srgbClr val="FFFFFF"/>
                </a:highlight>
                <a:hlinkClick r:id="rId73"/>
              </a:rPr>
              <a:t>Ben Balmford</a:t>
            </a:r>
            <a:endParaRPr sz="1350" u="sng">
              <a:solidFill>
                <a:schemeClr val="hlink"/>
              </a:solidFill>
              <a:highlight>
                <a:srgbClr val="FFFFFF"/>
              </a:highlight>
            </a:endParaRPr>
          </a:p>
          <a:p>
            <a:pPr indent="0" lvl="0" marL="0" rtl="0" algn="l">
              <a:lnSpc>
                <a:spcPct val="100000"/>
              </a:lnSpc>
              <a:spcBef>
                <a:spcPts val="700"/>
              </a:spcBef>
              <a:spcAft>
                <a:spcPts val="0"/>
              </a:spcAft>
              <a:buClr>
                <a:schemeClr val="dk1"/>
              </a:buClr>
              <a:buSzPts val="1100"/>
              <a:buFont typeface="Arial"/>
              <a:buNone/>
            </a:pPr>
            <a:r>
              <a:rPr b="1" lang="en" sz="1350">
                <a:solidFill>
                  <a:schemeClr val="dk1"/>
                </a:solidFill>
                <a:highlight>
                  <a:srgbClr val="FFFFFF"/>
                </a:highlight>
              </a:rPr>
              <a:t>Animal welfare (markets, attitudes)</a:t>
            </a:r>
            <a:r>
              <a:rPr lang="en" sz="1350">
                <a:solidFill>
                  <a:schemeClr val="dk1"/>
                </a:solidFill>
                <a:highlight>
                  <a:srgbClr val="FFFFFF"/>
                </a:highlight>
              </a:rPr>
              <a:t>:</a:t>
            </a:r>
            <a:r>
              <a:rPr lang="en" sz="1350">
                <a:solidFill>
                  <a:schemeClr val="dk1"/>
                </a:solidFill>
                <a:highlight>
                  <a:srgbClr val="FFFFFF"/>
                </a:highlight>
                <a:uFill>
                  <a:noFill/>
                </a:uFill>
                <a:hlinkClick r:id="rId74">
                  <a:extLst>
                    <a:ext uri="{A12FA001-AC4F-418D-AE19-62706E023703}">
                      <ahyp:hlinkClr val="tx"/>
                    </a:ext>
                  </a:extLst>
                </a:hlinkClick>
              </a:rPr>
              <a:t> </a:t>
            </a:r>
            <a:r>
              <a:rPr lang="en" sz="1350" u="sng">
                <a:solidFill>
                  <a:schemeClr val="hlink"/>
                </a:solidFill>
                <a:highlight>
                  <a:srgbClr val="FFFFFF"/>
                </a:highlight>
                <a:hlinkClick r:id="rId75"/>
              </a:rPr>
              <a:t>Josh Tasoff</a:t>
            </a:r>
            <a:r>
              <a:rPr lang="en" sz="1350">
                <a:solidFill>
                  <a:schemeClr val="dk1"/>
                </a:solidFill>
                <a:highlight>
                  <a:srgbClr val="FFFFFF"/>
                </a:highlight>
              </a:rPr>
              <a:t>,</a:t>
            </a:r>
            <a:r>
              <a:rPr lang="en" sz="1350">
                <a:solidFill>
                  <a:schemeClr val="dk1"/>
                </a:solidFill>
                <a:highlight>
                  <a:srgbClr val="FFFFFF"/>
                </a:highlight>
                <a:uFill>
                  <a:noFill/>
                </a:uFill>
                <a:hlinkClick r:id="rId76">
                  <a:extLst>
                    <a:ext uri="{A12FA001-AC4F-418D-AE19-62706E023703}">
                      <ahyp:hlinkClr val="tx"/>
                    </a:ext>
                  </a:extLst>
                </a:hlinkClick>
              </a:rPr>
              <a:t> </a:t>
            </a:r>
            <a:r>
              <a:rPr lang="en" sz="1350" u="sng">
                <a:solidFill>
                  <a:schemeClr val="hlink"/>
                </a:solidFill>
                <a:highlight>
                  <a:srgbClr val="FFFFFF"/>
                </a:highlight>
                <a:hlinkClick r:id="rId77"/>
              </a:rPr>
              <a:t>Kevin Kuruc</a:t>
            </a:r>
            <a:r>
              <a:rPr lang="en" sz="1350">
                <a:solidFill>
                  <a:schemeClr val="dk1"/>
                </a:solidFill>
                <a:highlight>
                  <a:srgbClr val="FFFFFF"/>
                </a:highlight>
              </a:rPr>
              <a:t>,</a:t>
            </a:r>
            <a:r>
              <a:rPr lang="en" sz="1350">
                <a:solidFill>
                  <a:schemeClr val="dk1"/>
                </a:solidFill>
                <a:highlight>
                  <a:srgbClr val="FFFFFF"/>
                </a:highlight>
                <a:uFill>
                  <a:noFill/>
                </a:uFill>
                <a:hlinkClick r:id="rId78">
                  <a:extLst>
                    <a:ext uri="{A12FA001-AC4F-418D-AE19-62706E023703}">
                      <ahyp:hlinkClr val="tx"/>
                    </a:ext>
                  </a:extLst>
                </a:hlinkClick>
              </a:rPr>
              <a:t> </a:t>
            </a:r>
            <a:r>
              <a:rPr lang="en" sz="1350" u="sng">
                <a:solidFill>
                  <a:schemeClr val="hlink"/>
                </a:solidFill>
                <a:highlight>
                  <a:srgbClr val="FFFFFF"/>
                </a:highlight>
                <a:hlinkClick r:id="rId79"/>
              </a:rPr>
              <a:t>Florian Habermacher</a:t>
            </a:r>
            <a:r>
              <a:rPr lang="en" sz="1350">
                <a:solidFill>
                  <a:schemeClr val="dk1"/>
                </a:solidFill>
                <a:highlight>
                  <a:srgbClr val="FFFFFF"/>
                </a:highlight>
              </a:rPr>
              <a:t>,</a:t>
            </a:r>
            <a:r>
              <a:rPr lang="en" sz="1350">
                <a:solidFill>
                  <a:schemeClr val="dk1"/>
                </a:solidFill>
                <a:highlight>
                  <a:srgbClr val="FFFFFF"/>
                </a:highlight>
                <a:uFill>
                  <a:noFill/>
                </a:uFill>
                <a:hlinkClick r:id="rId80">
                  <a:extLst>
                    <a:ext uri="{A12FA001-AC4F-418D-AE19-62706E023703}">
                      <ahyp:hlinkClr val="tx"/>
                    </a:ext>
                  </a:extLst>
                </a:hlinkClick>
              </a:rPr>
              <a:t> </a:t>
            </a:r>
            <a:r>
              <a:rPr lang="en" sz="1350" u="sng">
                <a:solidFill>
                  <a:schemeClr val="hlink"/>
                </a:solidFill>
                <a:highlight>
                  <a:srgbClr val="FFFFFF"/>
                </a:highlight>
                <a:hlinkClick r:id="rId81"/>
              </a:rPr>
              <a:t>Nicolas Treich</a:t>
            </a:r>
            <a:endParaRPr sz="1350" u="sng">
              <a:solidFill>
                <a:schemeClr val="hlink"/>
              </a:solidFill>
              <a:highlight>
                <a:srgbClr val="FFFFFF"/>
              </a:highlight>
            </a:endParaRPr>
          </a:p>
          <a:p>
            <a:pPr indent="0" lvl="0" marL="0" rtl="0" algn="l">
              <a:lnSpc>
                <a:spcPct val="100000"/>
              </a:lnSpc>
              <a:spcBef>
                <a:spcPts val="700"/>
              </a:spcBef>
              <a:spcAft>
                <a:spcPts val="0"/>
              </a:spcAft>
              <a:buClr>
                <a:schemeClr val="dk1"/>
              </a:buClr>
              <a:buSzPts val="1100"/>
              <a:buFont typeface="Arial"/>
              <a:buNone/>
            </a:pPr>
            <a:r>
              <a:rPr b="1" lang="en" sz="1350">
                <a:solidFill>
                  <a:schemeClr val="dk1"/>
                </a:solidFill>
                <a:highlight>
                  <a:srgbClr val="FFFFFF"/>
                </a:highlight>
              </a:rPr>
              <a:t>Catastrophic risks, AI governance and safety:</a:t>
            </a:r>
            <a:r>
              <a:rPr lang="en" sz="1350">
                <a:solidFill>
                  <a:schemeClr val="dk1"/>
                </a:solidFill>
                <a:highlight>
                  <a:srgbClr val="FFFFFF"/>
                </a:highlight>
                <a:uFill>
                  <a:noFill/>
                </a:uFill>
                <a:hlinkClick r:id="rId82">
                  <a:extLst>
                    <a:ext uri="{A12FA001-AC4F-418D-AE19-62706E023703}">
                      <ahyp:hlinkClr val="tx"/>
                    </a:ext>
                  </a:extLst>
                </a:hlinkClick>
              </a:rPr>
              <a:t> </a:t>
            </a:r>
            <a:r>
              <a:rPr lang="en" sz="1350" u="sng">
                <a:solidFill>
                  <a:schemeClr val="hlink"/>
                </a:solidFill>
                <a:highlight>
                  <a:srgbClr val="FFFFFF"/>
                </a:highlight>
                <a:hlinkClick r:id="rId83"/>
              </a:rPr>
              <a:t>David Manheim</a:t>
            </a:r>
            <a:r>
              <a:rPr lang="en" sz="1350">
                <a:solidFill>
                  <a:schemeClr val="dk1"/>
                </a:solidFill>
                <a:highlight>
                  <a:srgbClr val="FFFFFF"/>
                </a:highlight>
              </a:rPr>
              <a:t>; advisory:</a:t>
            </a:r>
            <a:r>
              <a:rPr lang="en" sz="1350">
                <a:solidFill>
                  <a:schemeClr val="dk1"/>
                </a:solidFill>
                <a:highlight>
                  <a:srgbClr val="FFFFFF"/>
                </a:highlight>
                <a:uFill>
                  <a:noFill/>
                </a:uFill>
                <a:hlinkClick r:id="rId84">
                  <a:extLst>
                    <a:ext uri="{A12FA001-AC4F-418D-AE19-62706E023703}">
                      <ahyp:hlinkClr val="tx"/>
                    </a:ext>
                  </a:extLst>
                </a:hlinkClick>
              </a:rPr>
              <a:t> </a:t>
            </a:r>
            <a:r>
              <a:rPr lang="en" sz="1350" u="sng">
                <a:solidFill>
                  <a:schemeClr val="hlink"/>
                </a:solidFill>
                <a:highlight>
                  <a:srgbClr val="FFFFFF"/>
                </a:highlight>
                <a:hlinkClick r:id="rId85"/>
              </a:rPr>
              <a:t>Anca Hanea</a:t>
            </a:r>
            <a:r>
              <a:rPr lang="en" sz="1350">
                <a:solidFill>
                  <a:schemeClr val="dk1"/>
                </a:solidFill>
                <a:highlight>
                  <a:srgbClr val="FFFFFF"/>
                </a:highlight>
              </a:rPr>
              <a:t>,</a:t>
            </a:r>
            <a:r>
              <a:rPr lang="en" sz="1350">
                <a:solidFill>
                  <a:schemeClr val="dk1"/>
                </a:solidFill>
                <a:highlight>
                  <a:srgbClr val="FFFFFF"/>
                </a:highlight>
                <a:uFill>
                  <a:noFill/>
                </a:uFill>
                <a:hlinkClick r:id="rId86">
                  <a:extLst>
                    <a:ext uri="{A12FA001-AC4F-418D-AE19-62706E023703}">
                      <ahyp:hlinkClr val="tx"/>
                    </a:ext>
                  </a:extLst>
                </a:hlinkClick>
              </a:rPr>
              <a:t> </a:t>
            </a:r>
            <a:r>
              <a:rPr lang="en" sz="1350" u="sng">
                <a:solidFill>
                  <a:schemeClr val="hlink"/>
                </a:solidFill>
                <a:highlight>
                  <a:srgbClr val="FFFFFF"/>
                </a:highlight>
                <a:hlinkClick r:id="rId87"/>
              </a:rPr>
              <a:t>Alexander Herwix</a:t>
            </a:r>
            <a:endParaRPr sz="1250" u="sng">
              <a:solidFill>
                <a:schemeClr val="hlink"/>
              </a:solidFill>
              <a:highlight>
                <a:srgbClr val="FFFFFF"/>
              </a:highlight>
            </a:endParaRPr>
          </a:p>
          <a:p>
            <a:pPr indent="0" lvl="0" marL="0" rtl="0" algn="l">
              <a:lnSpc>
                <a:spcPct val="100000"/>
              </a:lnSpc>
              <a:spcBef>
                <a:spcPts val="700"/>
              </a:spcBef>
              <a:spcAft>
                <a:spcPts val="0"/>
              </a:spcAft>
              <a:buNone/>
            </a:pPr>
            <a:r>
              <a:t/>
            </a:r>
            <a:endParaRPr sz="2650">
              <a:solidFill>
                <a:schemeClr val="dk1"/>
              </a:solidFill>
            </a:endParaRPr>
          </a:p>
          <a:p>
            <a:pPr indent="0" lvl="0" marL="0" rtl="0" algn="l">
              <a:lnSpc>
                <a:spcPct val="100000"/>
              </a:lnSpc>
              <a:spcBef>
                <a:spcPts val="700"/>
              </a:spcBef>
              <a:spcAft>
                <a:spcPts val="0"/>
              </a:spcAft>
              <a:buNone/>
            </a:pPr>
            <a:r>
              <a:rPr lang="en" sz="2650">
                <a:solidFill>
                  <a:schemeClr val="dk1"/>
                </a:solidFill>
              </a:rPr>
              <a:t>Evaluator pool: ~200 signups</a:t>
            </a:r>
            <a:endParaRPr sz="2650">
              <a:solidFill>
                <a:schemeClr val="dk1"/>
              </a:solidFill>
            </a:endParaRPr>
          </a:p>
          <a:p>
            <a:pPr indent="0" lvl="0" marL="0" rtl="0" algn="l">
              <a:lnSpc>
                <a:spcPct val="100000"/>
              </a:lnSpc>
              <a:spcBef>
                <a:spcPts val="700"/>
              </a:spcBef>
              <a:spcAft>
                <a:spcPts val="300"/>
              </a:spcAft>
              <a:buNone/>
            </a:pPr>
            <a:r>
              <a:rPr lang="en" sz="1900">
                <a:solidFill>
                  <a:schemeClr val="dk1"/>
                </a:solidFill>
              </a:rPr>
              <a:t>Over half are economists, over half have doctorates </a:t>
            </a:r>
            <a:endParaRPr sz="1900">
              <a:solidFill>
                <a:schemeClr val="dk1"/>
              </a:solidFill>
            </a:endParaRPr>
          </a:p>
        </p:txBody>
      </p:sp>
      <p:sp>
        <p:nvSpPr>
          <p:cNvPr id="297" name="Google Shape;297;p42"/>
          <p:cNvSpPr txBox="1"/>
          <p:nvPr>
            <p:ph type="title"/>
          </p:nvPr>
        </p:nvSpPr>
        <p:spPr>
          <a:xfrm>
            <a:off x="628650" y="603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a:t>Field specialist teams, evaluator pool</a:t>
            </a:r>
            <a:endParaRPr b="1"/>
          </a:p>
        </p:txBody>
      </p:sp>
      <p:pic>
        <p:nvPicPr>
          <p:cNvPr id="298" name="Google Shape;298;p42"/>
          <p:cNvPicPr preferRelativeResize="0"/>
          <p:nvPr/>
        </p:nvPicPr>
        <p:blipFill rotWithShape="1">
          <a:blip r:embed="rId88">
            <a:alphaModFix/>
          </a:blip>
          <a:srcRect b="0" l="0" r="0" t="0"/>
          <a:stretch/>
        </p:blipFill>
        <p:spPr>
          <a:xfrm>
            <a:off x="6849850" y="6181225"/>
            <a:ext cx="2294151" cy="6767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302" name="Shape 302"/>
        <p:cNvGrpSpPr/>
        <p:nvPr/>
      </p:nvGrpSpPr>
      <p:grpSpPr>
        <a:xfrm>
          <a:off x="0" y="0"/>
          <a:ext cx="0" cy="0"/>
          <a:chOff x="0" y="0"/>
          <a:chExt cx="0" cy="0"/>
        </a:xfrm>
      </p:grpSpPr>
      <p:sp>
        <p:nvSpPr>
          <p:cNvPr id="303" name="Google Shape;303;p43"/>
          <p:cNvSpPr txBox="1"/>
          <p:nvPr>
            <p:ph type="title"/>
          </p:nvPr>
        </p:nvSpPr>
        <p:spPr>
          <a:xfrm>
            <a:off x="532975" y="2289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3000"/>
              <a:t>Our main challenges</a:t>
            </a:r>
            <a:endParaRPr sz="3000"/>
          </a:p>
        </p:txBody>
      </p:sp>
      <p:sp>
        <p:nvSpPr>
          <p:cNvPr id="304" name="Google Shape;304;p43"/>
          <p:cNvSpPr txBox="1"/>
          <p:nvPr>
            <p:ph idx="1" type="body"/>
          </p:nvPr>
        </p:nvSpPr>
        <p:spPr>
          <a:xfrm>
            <a:off x="628650" y="1666725"/>
            <a:ext cx="3943500" cy="45102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b="1" lang="en">
                <a:solidFill>
                  <a:schemeClr val="dk1"/>
                </a:solidFill>
              </a:rPr>
              <a:t>Coordination</a:t>
            </a:r>
            <a:r>
              <a:rPr lang="en">
                <a:solidFill>
                  <a:schemeClr val="dk1"/>
                </a:solidFill>
              </a:rPr>
              <a:t>: </a:t>
            </a:r>
            <a:br>
              <a:rPr lang="en">
                <a:solidFill>
                  <a:schemeClr val="dk1"/>
                </a:solidFill>
              </a:rPr>
            </a:br>
            <a:r>
              <a:rPr lang="en">
                <a:solidFill>
                  <a:schemeClr val="dk1"/>
                </a:solidFill>
              </a:rPr>
              <a:t>collective-action problem</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1200"/>
              </a:spcAft>
              <a:buNone/>
            </a:pPr>
            <a:r>
              <a:t/>
            </a:r>
            <a:endParaRPr>
              <a:solidFill>
                <a:schemeClr val="dk1"/>
              </a:solidFill>
            </a:endParaRPr>
          </a:p>
        </p:txBody>
      </p:sp>
      <p:sp>
        <p:nvSpPr>
          <p:cNvPr id="305" name="Google Shape;305;p43"/>
          <p:cNvSpPr txBox="1"/>
          <p:nvPr>
            <p:ph idx="1" type="body"/>
          </p:nvPr>
        </p:nvSpPr>
        <p:spPr>
          <a:xfrm>
            <a:off x="5204500" y="1825625"/>
            <a:ext cx="3943500" cy="43512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solidFill>
                  <a:schemeClr val="dk1"/>
                </a:solidFill>
              </a:rPr>
              <a:t>Generating </a:t>
            </a:r>
            <a:r>
              <a:rPr b="1" lang="en">
                <a:solidFill>
                  <a:schemeClr val="dk1"/>
                </a:solidFill>
              </a:rPr>
              <a:t>credibility and value </a:t>
            </a:r>
            <a:r>
              <a:rPr lang="en">
                <a:solidFill>
                  <a:schemeClr val="dk1"/>
                </a:solidFill>
              </a:rPr>
              <a:t>without journals</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1200"/>
              </a:spcAft>
              <a:buNone/>
            </a:pPr>
            <a:r>
              <a:t/>
            </a:r>
            <a:endParaRPr>
              <a:solidFill>
                <a:schemeClr val="dk1"/>
              </a:solidFill>
            </a:endParaRPr>
          </a:p>
        </p:txBody>
      </p:sp>
      <p:pic>
        <p:nvPicPr>
          <p:cNvPr id="306" name="Google Shape;306;p43"/>
          <p:cNvPicPr preferRelativeResize="0"/>
          <p:nvPr/>
        </p:nvPicPr>
        <p:blipFill rotWithShape="1">
          <a:blip r:embed="rId3">
            <a:alphaModFix/>
          </a:blip>
          <a:srcRect b="9189" l="0" r="0" t="0"/>
          <a:stretch/>
        </p:blipFill>
        <p:spPr>
          <a:xfrm>
            <a:off x="623225" y="2462050"/>
            <a:ext cx="3943500" cy="2479901"/>
          </a:xfrm>
          <a:prstGeom prst="rect">
            <a:avLst/>
          </a:prstGeom>
          <a:noFill/>
          <a:ln>
            <a:noFill/>
          </a:ln>
        </p:spPr>
      </p:pic>
      <p:pic>
        <p:nvPicPr>
          <p:cNvPr id="307" name="Google Shape;307;p43"/>
          <p:cNvPicPr preferRelativeResize="0"/>
          <p:nvPr/>
        </p:nvPicPr>
        <p:blipFill>
          <a:blip r:embed="rId4">
            <a:alphaModFix/>
          </a:blip>
          <a:stretch>
            <a:fillRect/>
          </a:stretch>
        </p:blipFill>
        <p:spPr>
          <a:xfrm>
            <a:off x="5921288" y="2443225"/>
            <a:ext cx="2509925" cy="25175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311" name="Shape 311"/>
        <p:cNvGrpSpPr/>
        <p:nvPr/>
      </p:nvGrpSpPr>
      <p:grpSpPr>
        <a:xfrm>
          <a:off x="0" y="0"/>
          <a:ext cx="0" cy="0"/>
          <a:chOff x="0" y="0"/>
          <a:chExt cx="0" cy="0"/>
        </a:xfrm>
      </p:grpSpPr>
      <p:sp>
        <p:nvSpPr>
          <p:cNvPr id="312" name="Google Shape;312;p44"/>
          <p:cNvSpPr txBox="1"/>
          <p:nvPr>
            <p:ph type="title"/>
          </p:nvPr>
        </p:nvSpPr>
        <p:spPr>
          <a:xfrm>
            <a:off x="323850" y="-1587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sz="3500"/>
              <a:t>Get  Involved</a:t>
            </a:r>
            <a:endParaRPr b="1" sz="3500"/>
          </a:p>
        </p:txBody>
      </p:sp>
      <p:pic>
        <p:nvPicPr>
          <p:cNvPr id="313" name="Google Shape;313;p44"/>
          <p:cNvPicPr preferRelativeResize="0"/>
          <p:nvPr/>
        </p:nvPicPr>
        <p:blipFill>
          <a:blip r:embed="rId3">
            <a:alphaModFix/>
          </a:blip>
          <a:stretch>
            <a:fillRect/>
          </a:stretch>
        </p:blipFill>
        <p:spPr>
          <a:xfrm>
            <a:off x="5549950" y="0"/>
            <a:ext cx="3440551" cy="3420426"/>
          </a:xfrm>
          <a:prstGeom prst="rect">
            <a:avLst/>
          </a:prstGeom>
          <a:noFill/>
          <a:ln>
            <a:noFill/>
          </a:ln>
        </p:spPr>
      </p:pic>
      <p:sp>
        <p:nvSpPr>
          <p:cNvPr id="314" name="Google Shape;314;p44"/>
          <p:cNvSpPr txBox="1"/>
          <p:nvPr/>
        </p:nvSpPr>
        <p:spPr>
          <a:xfrm>
            <a:off x="5761975" y="3524533"/>
            <a:ext cx="3016500" cy="4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chemeClr val="dk1"/>
                </a:solidFill>
              </a:rPr>
              <a:t>How to get involved:</a:t>
            </a:r>
            <a:r>
              <a:rPr i="1" lang="en" sz="1200">
                <a:solidFill>
                  <a:schemeClr val="dk2"/>
                </a:solidFill>
              </a:rPr>
              <a:t> </a:t>
            </a:r>
            <a:r>
              <a:rPr i="1" lang="en" sz="1200" u="sng">
                <a:solidFill>
                  <a:schemeClr val="hlink"/>
                </a:solidFill>
                <a:hlinkClick r:id="rId4"/>
              </a:rPr>
              <a:t>bit.ly/joinujteam</a:t>
            </a:r>
            <a:endParaRPr i="1" sz="1200">
              <a:solidFill>
                <a:schemeClr val="dk2"/>
              </a:solidFill>
            </a:endParaRPr>
          </a:p>
          <a:p>
            <a:pPr indent="0" lvl="0" marL="0" rtl="0" algn="l">
              <a:spcBef>
                <a:spcPts val="0"/>
              </a:spcBef>
              <a:spcAft>
                <a:spcPts val="0"/>
              </a:spcAft>
              <a:buNone/>
            </a:pPr>
            <a:r>
              <a:t/>
            </a:r>
            <a:endParaRPr i="1" sz="1200">
              <a:solidFill>
                <a:schemeClr val="dk2"/>
              </a:solidFill>
            </a:endParaRPr>
          </a:p>
          <a:p>
            <a:pPr indent="0" lvl="0" marL="0" rtl="0" algn="l">
              <a:spcBef>
                <a:spcPts val="0"/>
              </a:spcBef>
              <a:spcAft>
                <a:spcPts val="0"/>
              </a:spcAft>
              <a:buNone/>
            </a:pPr>
            <a:r>
              <a:t/>
            </a:r>
            <a:endParaRPr i="1" sz="1200">
              <a:solidFill>
                <a:schemeClr val="dk2"/>
              </a:solidFill>
            </a:endParaRPr>
          </a:p>
          <a:p>
            <a:pPr indent="0" lvl="0" marL="0" rtl="0" algn="l">
              <a:spcBef>
                <a:spcPts val="0"/>
              </a:spcBef>
              <a:spcAft>
                <a:spcPts val="0"/>
              </a:spcAft>
              <a:buNone/>
            </a:pPr>
            <a:r>
              <a:t/>
            </a:r>
            <a:endParaRPr i="1" sz="1200">
              <a:solidFill>
                <a:schemeClr val="dk2"/>
              </a:solidFill>
            </a:endParaRPr>
          </a:p>
        </p:txBody>
      </p:sp>
      <p:sp>
        <p:nvSpPr>
          <p:cNvPr id="315" name="Google Shape;315;p44"/>
          <p:cNvSpPr txBox="1"/>
          <p:nvPr>
            <p:ph idx="1" type="body"/>
          </p:nvPr>
        </p:nvSpPr>
        <p:spPr>
          <a:xfrm>
            <a:off x="142300" y="1286125"/>
            <a:ext cx="5321400" cy="4662000"/>
          </a:xfrm>
          <a:prstGeom prst="rect">
            <a:avLst/>
          </a:prstGeom>
        </p:spPr>
        <p:txBody>
          <a:bodyPr anchorCtr="0" anchor="t" bIns="34275" lIns="68575" spcFirstLastPara="1" rIns="68575" wrap="square" tIns="34275">
            <a:noAutofit/>
          </a:bodyPr>
          <a:lstStyle/>
          <a:p>
            <a:pPr indent="0" lvl="0" marL="0" rtl="0" algn="l">
              <a:lnSpc>
                <a:spcPct val="90000"/>
              </a:lnSpc>
              <a:spcBef>
                <a:spcPts val="600"/>
              </a:spcBef>
              <a:spcAft>
                <a:spcPts val="0"/>
              </a:spcAft>
              <a:buSzPts val="1018"/>
              <a:buNone/>
            </a:pPr>
            <a:r>
              <a:rPr b="1" lang="en" sz="2279">
                <a:solidFill>
                  <a:schemeClr val="dk1"/>
                </a:solidFill>
              </a:rPr>
              <a:t>Submit your research: </a:t>
            </a:r>
            <a:r>
              <a:rPr lang="en" sz="2279" u="sng">
                <a:solidFill>
                  <a:schemeClr val="hlink"/>
                </a:solidFill>
                <a:hlinkClick r:id="rId5"/>
              </a:rPr>
              <a:t>bit.ly/UJsubmit</a:t>
            </a:r>
            <a:r>
              <a:rPr lang="en" sz="2279">
                <a:solidFill>
                  <a:schemeClr val="dk1"/>
                </a:solidFill>
              </a:rPr>
              <a:t> </a:t>
            </a:r>
            <a:endParaRPr sz="2279">
              <a:solidFill>
                <a:schemeClr val="dk1"/>
              </a:solidFill>
            </a:endParaRPr>
          </a:p>
          <a:p>
            <a:pPr indent="0" lvl="0" marL="0" rtl="0" algn="l">
              <a:lnSpc>
                <a:spcPct val="90000"/>
              </a:lnSpc>
              <a:spcBef>
                <a:spcPts val="600"/>
              </a:spcBef>
              <a:spcAft>
                <a:spcPts val="0"/>
              </a:spcAft>
              <a:buSzPts val="1018"/>
              <a:buNone/>
            </a:pPr>
            <a:r>
              <a:t/>
            </a:r>
            <a:endParaRPr sz="579">
              <a:solidFill>
                <a:schemeClr val="dk1"/>
              </a:solidFill>
            </a:endParaRPr>
          </a:p>
          <a:p>
            <a:pPr indent="0" lvl="0" marL="0" rtl="0" algn="l">
              <a:lnSpc>
                <a:spcPct val="90000"/>
              </a:lnSpc>
              <a:spcBef>
                <a:spcPts val="600"/>
              </a:spcBef>
              <a:spcAft>
                <a:spcPts val="0"/>
              </a:spcAft>
              <a:buSzPts val="1018"/>
              <a:buNone/>
            </a:pPr>
            <a:r>
              <a:rPr lang="en" sz="1379">
                <a:solidFill>
                  <a:schemeClr val="dk1"/>
                </a:solidFill>
              </a:rPr>
              <a:t>(or to lifecycle journals → Unjournal)</a:t>
            </a:r>
            <a:endParaRPr sz="1379">
              <a:solidFill>
                <a:schemeClr val="dk1"/>
              </a:solidFill>
            </a:endParaRPr>
          </a:p>
          <a:p>
            <a:pPr indent="0" lvl="0" marL="0" rtl="0" algn="l">
              <a:lnSpc>
                <a:spcPct val="90000"/>
              </a:lnSpc>
              <a:spcBef>
                <a:spcPts val="600"/>
              </a:spcBef>
              <a:spcAft>
                <a:spcPts val="0"/>
              </a:spcAft>
              <a:buSzPts val="1018"/>
              <a:buNone/>
            </a:pPr>
            <a:br>
              <a:rPr lang="en" sz="2279">
                <a:solidFill>
                  <a:schemeClr val="dk1"/>
                </a:solidFill>
              </a:rPr>
            </a:br>
            <a:r>
              <a:rPr b="1" lang="en" sz="2279">
                <a:solidFill>
                  <a:schemeClr val="dk1"/>
                </a:solidFill>
              </a:rPr>
              <a:t>Join our team: </a:t>
            </a:r>
            <a:r>
              <a:rPr lang="en" sz="2279" u="sng">
                <a:solidFill>
                  <a:schemeClr val="hlink"/>
                </a:solidFill>
                <a:hlinkClick r:id="rId6"/>
              </a:rPr>
              <a:t>bit.ly/joinujteam</a:t>
            </a:r>
            <a:r>
              <a:rPr lang="en" sz="2279">
                <a:solidFill>
                  <a:schemeClr val="dk1"/>
                </a:solidFill>
              </a:rPr>
              <a:t> </a:t>
            </a:r>
            <a:br>
              <a:rPr lang="en" sz="2279">
                <a:solidFill>
                  <a:schemeClr val="dk1"/>
                </a:solidFill>
              </a:rPr>
            </a:br>
            <a:endParaRPr sz="179">
              <a:solidFill>
                <a:schemeClr val="dk1"/>
              </a:solidFill>
            </a:endParaRPr>
          </a:p>
          <a:p>
            <a:pPr indent="-330019" lvl="0" marL="457200" rtl="0" algn="l">
              <a:lnSpc>
                <a:spcPct val="90000"/>
              </a:lnSpc>
              <a:spcBef>
                <a:spcPts val="600"/>
              </a:spcBef>
              <a:spcAft>
                <a:spcPts val="0"/>
              </a:spcAft>
              <a:buClr>
                <a:schemeClr val="dk1"/>
              </a:buClr>
              <a:buSzPts val="1597"/>
              <a:buChar char="-"/>
            </a:pPr>
            <a:r>
              <a:rPr lang="en" sz="1597">
                <a:solidFill>
                  <a:schemeClr val="dk1"/>
                </a:solidFill>
              </a:rPr>
              <a:t>A</a:t>
            </a:r>
            <a:r>
              <a:rPr lang="en" sz="1597">
                <a:solidFill>
                  <a:schemeClr val="dk1"/>
                </a:solidFill>
              </a:rPr>
              <a:t>s a paid evaluator  (~$450 average with incentives, aiming to increase)</a:t>
            </a:r>
            <a:endParaRPr sz="1597">
              <a:solidFill>
                <a:schemeClr val="dk1"/>
              </a:solidFill>
            </a:endParaRPr>
          </a:p>
          <a:p>
            <a:pPr indent="-330019" lvl="0" marL="457200" rtl="0" algn="l">
              <a:lnSpc>
                <a:spcPct val="90000"/>
              </a:lnSpc>
              <a:spcBef>
                <a:spcPts val="600"/>
              </a:spcBef>
              <a:spcAft>
                <a:spcPts val="0"/>
              </a:spcAft>
              <a:buClr>
                <a:schemeClr val="dk1"/>
              </a:buClr>
              <a:buSzPts val="1597"/>
              <a:buChar char="-"/>
            </a:pPr>
            <a:r>
              <a:rPr lang="en" sz="1597">
                <a:solidFill>
                  <a:schemeClr val="dk1"/>
                </a:solidFill>
              </a:rPr>
              <a:t>or Research Affiliate, Field specialist, Advisory Board, or Management Team member.</a:t>
            </a:r>
            <a:endParaRPr sz="1597">
              <a:solidFill>
                <a:schemeClr val="dk1"/>
              </a:solidFill>
            </a:endParaRPr>
          </a:p>
          <a:p>
            <a:pPr indent="0" lvl="0" marL="0" rtl="0" algn="l">
              <a:lnSpc>
                <a:spcPct val="90000"/>
              </a:lnSpc>
              <a:spcBef>
                <a:spcPts val="600"/>
              </a:spcBef>
              <a:spcAft>
                <a:spcPts val="0"/>
              </a:spcAft>
              <a:buSzPts val="1018"/>
              <a:buNone/>
            </a:pPr>
            <a:r>
              <a:t/>
            </a:r>
            <a:endParaRPr sz="1597">
              <a:solidFill>
                <a:schemeClr val="dk1"/>
              </a:solidFill>
            </a:endParaRPr>
          </a:p>
          <a:p>
            <a:pPr indent="0" lvl="0" marL="0" rtl="0" algn="l">
              <a:lnSpc>
                <a:spcPct val="90000"/>
              </a:lnSpc>
              <a:spcBef>
                <a:spcPts val="600"/>
              </a:spcBef>
              <a:spcAft>
                <a:spcPts val="0"/>
              </a:spcAft>
              <a:buClr>
                <a:schemeClr val="dk1"/>
              </a:buClr>
              <a:buSzPts val="1018"/>
              <a:buFont typeface="Arial"/>
              <a:buNone/>
            </a:pPr>
            <a:r>
              <a:rPr b="1" lang="en" sz="2279">
                <a:solidFill>
                  <a:schemeClr val="dk1"/>
                </a:solidFill>
              </a:rPr>
              <a:t>Engage</a:t>
            </a:r>
            <a:endParaRPr b="1" sz="2279">
              <a:solidFill>
                <a:schemeClr val="dk1"/>
              </a:solidFill>
            </a:endParaRPr>
          </a:p>
          <a:p>
            <a:pPr indent="0" lvl="0" marL="0" rtl="0" algn="l">
              <a:lnSpc>
                <a:spcPct val="90000"/>
              </a:lnSpc>
              <a:spcBef>
                <a:spcPts val="600"/>
              </a:spcBef>
              <a:spcAft>
                <a:spcPts val="0"/>
              </a:spcAft>
              <a:buClr>
                <a:schemeClr val="dk1"/>
              </a:buClr>
              <a:buSzPts val="1018"/>
              <a:buFont typeface="Arial"/>
              <a:buNone/>
            </a:pPr>
            <a:r>
              <a:t/>
            </a:r>
            <a:endParaRPr b="1" sz="100">
              <a:solidFill>
                <a:schemeClr val="dk1"/>
              </a:solidFill>
            </a:endParaRPr>
          </a:p>
          <a:p>
            <a:pPr indent="-330019" lvl="0" marL="457200" rtl="0" algn="l">
              <a:lnSpc>
                <a:spcPct val="90000"/>
              </a:lnSpc>
              <a:spcBef>
                <a:spcPts val="600"/>
              </a:spcBef>
              <a:spcAft>
                <a:spcPts val="0"/>
              </a:spcAft>
              <a:buClr>
                <a:schemeClr val="dk1"/>
              </a:buClr>
              <a:buSzPts val="1597"/>
              <a:buChar char="-"/>
            </a:pPr>
            <a:r>
              <a:rPr lang="en" sz="1597">
                <a:solidFill>
                  <a:schemeClr val="dk1"/>
                </a:solidFill>
              </a:rPr>
              <a:t>Read, cite, and use</a:t>
            </a:r>
            <a:r>
              <a:rPr lang="en" sz="1597">
                <a:solidFill>
                  <a:schemeClr val="dk1"/>
                </a:solidFill>
              </a:rPr>
              <a:t> our evaluations &amp; ratings</a:t>
            </a:r>
            <a:endParaRPr sz="1597">
              <a:solidFill>
                <a:schemeClr val="dk1"/>
              </a:solidFill>
            </a:endParaRPr>
          </a:p>
          <a:p>
            <a:pPr indent="-330019" lvl="0" marL="457200" rtl="0" algn="l">
              <a:lnSpc>
                <a:spcPct val="90000"/>
              </a:lnSpc>
              <a:spcBef>
                <a:spcPts val="600"/>
              </a:spcBef>
              <a:spcAft>
                <a:spcPts val="0"/>
              </a:spcAft>
              <a:buClr>
                <a:schemeClr val="dk1"/>
              </a:buClr>
              <a:buSzPts val="1597"/>
              <a:buChar char="-"/>
            </a:pPr>
            <a:r>
              <a:rPr lang="en" sz="1597">
                <a:solidFill>
                  <a:schemeClr val="dk1"/>
                </a:solidFill>
              </a:rPr>
              <a:t>Share your feedback and help us improve</a:t>
            </a:r>
            <a:endParaRPr sz="1597">
              <a:solidFill>
                <a:schemeClr val="dk1"/>
              </a:solidFill>
            </a:endParaRPr>
          </a:p>
          <a:p>
            <a:pPr indent="-330019" lvl="0" marL="457200" rtl="0" algn="l">
              <a:lnSpc>
                <a:spcPct val="90000"/>
              </a:lnSpc>
              <a:spcBef>
                <a:spcPts val="600"/>
              </a:spcBef>
              <a:spcAft>
                <a:spcPts val="0"/>
              </a:spcAft>
              <a:buClr>
                <a:schemeClr val="dk1"/>
              </a:buClr>
              <a:buSzPts val="1597"/>
              <a:buChar char="-"/>
            </a:pPr>
            <a:r>
              <a:rPr lang="en" sz="1597">
                <a:solidFill>
                  <a:schemeClr val="dk1"/>
                </a:solidFill>
              </a:rPr>
              <a:t>Sign up to be a part of the new system</a:t>
            </a:r>
            <a:endParaRPr sz="1597">
              <a:solidFill>
                <a:schemeClr val="dk1"/>
              </a:solidFill>
            </a:endParaRPr>
          </a:p>
          <a:p>
            <a:pPr indent="-330019" lvl="0" marL="457200" rtl="0" algn="l">
              <a:lnSpc>
                <a:spcPct val="90000"/>
              </a:lnSpc>
              <a:spcBef>
                <a:spcPts val="600"/>
              </a:spcBef>
              <a:spcAft>
                <a:spcPts val="0"/>
              </a:spcAft>
              <a:buClr>
                <a:schemeClr val="dk1"/>
              </a:buClr>
              <a:buSzPts val="1597"/>
              <a:buChar char="-"/>
            </a:pPr>
            <a:r>
              <a:rPr lang="en" sz="1597">
                <a:solidFill>
                  <a:schemeClr val="dk1"/>
                </a:solidFill>
              </a:rPr>
              <a:t>Orgs: Consider collaborating</a:t>
            </a:r>
            <a:endParaRPr sz="1597">
              <a:solidFill>
                <a:schemeClr val="dk1"/>
              </a:solidFill>
            </a:endParaRPr>
          </a:p>
          <a:p>
            <a:pPr indent="-330019" lvl="0" marL="457200" rtl="0" algn="l">
              <a:lnSpc>
                <a:spcPct val="90000"/>
              </a:lnSpc>
              <a:spcBef>
                <a:spcPts val="600"/>
              </a:spcBef>
              <a:spcAft>
                <a:spcPts val="300"/>
              </a:spcAft>
              <a:buClr>
                <a:schemeClr val="dk1"/>
              </a:buClr>
              <a:buSzPts val="1597"/>
              <a:buChar char="-"/>
            </a:pPr>
            <a:r>
              <a:rPr lang="en" sz="1597">
                <a:solidFill>
                  <a:schemeClr val="dk1"/>
                </a:solidFill>
              </a:rPr>
              <a:t>Encourage your students to take the leap</a:t>
            </a:r>
            <a:endParaRPr sz="1597">
              <a:solidFill>
                <a:schemeClr val="dk1"/>
              </a:solidFill>
            </a:endParaRPr>
          </a:p>
        </p:txBody>
      </p:sp>
      <p:pic>
        <p:nvPicPr>
          <p:cNvPr id="316" name="Google Shape;316;p44"/>
          <p:cNvPicPr preferRelativeResize="0"/>
          <p:nvPr/>
        </p:nvPicPr>
        <p:blipFill rotWithShape="1">
          <a:blip r:embed="rId7">
            <a:alphaModFix/>
          </a:blip>
          <a:srcRect b="0" l="0" r="0" t="0"/>
          <a:stretch/>
        </p:blipFill>
        <p:spPr>
          <a:xfrm>
            <a:off x="6127500" y="5891950"/>
            <a:ext cx="3016498" cy="889862"/>
          </a:xfrm>
          <a:prstGeom prst="rect">
            <a:avLst/>
          </a:prstGeom>
          <a:noFill/>
          <a:ln>
            <a:noFill/>
          </a:ln>
        </p:spPr>
      </p:pic>
      <p:sp>
        <p:nvSpPr>
          <p:cNvPr id="317" name="Google Shape;317;p44"/>
          <p:cNvSpPr txBox="1"/>
          <p:nvPr/>
        </p:nvSpPr>
        <p:spPr>
          <a:xfrm>
            <a:off x="5770225" y="4316000"/>
            <a:ext cx="3000000" cy="3447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800"/>
              </a:spcBef>
              <a:spcAft>
                <a:spcPts val="0"/>
              </a:spcAft>
              <a:buNone/>
            </a:pPr>
            <a:r>
              <a:rPr i="1" lang="en" sz="1300">
                <a:solidFill>
                  <a:schemeClr val="dk2"/>
                </a:solidFill>
              </a:rPr>
              <a:t>These slides: </a:t>
            </a:r>
            <a:r>
              <a:rPr i="1" lang="en" sz="1300" u="sng">
                <a:solidFill>
                  <a:schemeClr val="accent5"/>
                </a:solidFill>
                <a:hlinkClick r:id="rId8">
                  <a:extLst>
                    <a:ext uri="{A12FA001-AC4F-418D-AE19-62706E023703}">
                      <ahyp:hlinkClr val="tx"/>
                    </a:ext>
                  </a:extLst>
                </a:hlinkClick>
              </a:rPr>
              <a:t>bit.ly/bitssunjournal</a:t>
            </a:r>
            <a:r>
              <a:rPr i="1" lang="en" sz="1300">
                <a:solidFill>
                  <a:schemeClr val="dk2"/>
                </a:solidFill>
              </a:rPr>
              <a:t> </a:t>
            </a:r>
            <a:endParaRPr sz="1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97" name="Shape 97"/>
        <p:cNvGrpSpPr/>
        <p:nvPr/>
      </p:nvGrpSpPr>
      <p:grpSpPr>
        <a:xfrm>
          <a:off x="0" y="0"/>
          <a:ext cx="0" cy="0"/>
          <a:chOff x="0" y="0"/>
          <a:chExt cx="0" cy="0"/>
        </a:xfrm>
      </p:grpSpPr>
      <p:sp>
        <p:nvSpPr>
          <p:cNvPr id="98" name="Google Shape;98;p18"/>
          <p:cNvSpPr txBox="1"/>
          <p:nvPr>
            <p:ph type="title"/>
          </p:nvPr>
        </p:nvSpPr>
        <p:spPr>
          <a:xfrm>
            <a:off x="628650" y="2437325"/>
            <a:ext cx="7886700" cy="13257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The  Basic  Case</a:t>
            </a:r>
            <a:endParaRPr/>
          </a:p>
        </p:txBody>
      </p:sp>
      <p:grpSp>
        <p:nvGrpSpPr>
          <p:cNvPr id="99" name="Google Shape;99;p18"/>
          <p:cNvGrpSpPr/>
          <p:nvPr/>
        </p:nvGrpSpPr>
        <p:grpSpPr>
          <a:xfrm flipH="1" rot="10800000">
            <a:off x="-229" y="4322686"/>
            <a:ext cx="2533917" cy="2535314"/>
            <a:chOff x="-305" y="-1"/>
            <a:chExt cx="3832880" cy="2876136"/>
          </a:xfrm>
        </p:grpSpPr>
        <p:sp>
          <p:nvSpPr>
            <p:cNvPr id="100" name="Google Shape;100;p18"/>
            <p:cNvSpPr/>
            <p:nvPr/>
          </p:nvSpPr>
          <p:spPr>
            <a:xfrm>
              <a:off x="305" y="1"/>
              <a:ext cx="3815424" cy="2653659"/>
            </a:xfrm>
            <a:custGeom>
              <a:rect b="b" l="l" r="r" t="t"/>
              <a:pathLst>
                <a:path extrusionOk="0" h="2653659" w="3815424">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01" name="Google Shape;101;p18"/>
            <p:cNvSpPr/>
            <p:nvPr/>
          </p:nvSpPr>
          <p:spPr>
            <a:xfrm>
              <a:off x="305" y="-1"/>
              <a:ext cx="3815424" cy="2653660"/>
            </a:xfrm>
            <a:custGeom>
              <a:rect b="b" l="l" r="r" t="t"/>
              <a:pathLst>
                <a:path extrusionOk="0" h="2653660" w="3815424">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02" name="Google Shape;102;p18"/>
            <p:cNvSpPr/>
            <p:nvPr/>
          </p:nvSpPr>
          <p:spPr>
            <a:xfrm>
              <a:off x="-305" y="1"/>
              <a:ext cx="3815986" cy="2675935"/>
            </a:xfrm>
            <a:custGeom>
              <a:rect b="b" l="l" r="r" t="t"/>
              <a:pathLst>
                <a:path extrusionOk="0" h="2675935" w="3815986">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03" name="Google Shape;103;p18"/>
            <p:cNvSpPr/>
            <p:nvPr/>
          </p:nvSpPr>
          <p:spPr>
            <a:xfrm>
              <a:off x="305" y="-1"/>
              <a:ext cx="3832270" cy="2876136"/>
            </a:xfrm>
            <a:custGeom>
              <a:rect b="b" l="l" r="r" t="t"/>
              <a:pathLst>
                <a:path extrusionOk="0" h="2876136" w="383227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grpSp>
        <p:nvGrpSpPr>
          <p:cNvPr id="104" name="Google Shape;104;p18"/>
          <p:cNvGrpSpPr/>
          <p:nvPr/>
        </p:nvGrpSpPr>
        <p:grpSpPr>
          <a:xfrm flipH="1">
            <a:off x="7257560" y="0"/>
            <a:ext cx="1886211" cy="2174333"/>
            <a:chOff x="-305" y="-4155"/>
            <a:chExt cx="2514948" cy="2174333"/>
          </a:xfrm>
        </p:grpSpPr>
        <p:sp>
          <p:nvSpPr>
            <p:cNvPr id="105" name="Google Shape;105;p18"/>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06" name="Google Shape;106;p18"/>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07" name="Google Shape;107;p18"/>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600" u="none" cap="none" strike="noStrike">
                <a:solidFill>
                  <a:schemeClr val="lt1"/>
                </a:solidFill>
                <a:latin typeface="Calibri"/>
                <a:ea typeface="Calibri"/>
                <a:cs typeface="Calibri"/>
                <a:sym typeface="Calibri"/>
              </a:endParaRPr>
            </a:p>
          </p:txBody>
        </p:sp>
        <p:sp>
          <p:nvSpPr>
            <p:cNvPr id="108" name="Google Shape;108;p18"/>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143"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3F3F3"/>
        </a:solidFill>
      </p:bgPr>
    </p:bg>
    <p:spTree>
      <p:nvGrpSpPr>
        <p:cNvPr id="112" name="Shape 112"/>
        <p:cNvGrpSpPr/>
        <p:nvPr/>
      </p:nvGrpSpPr>
      <p:grpSpPr>
        <a:xfrm>
          <a:off x="0" y="0"/>
          <a:ext cx="0" cy="0"/>
          <a:chOff x="0" y="0"/>
          <a:chExt cx="0" cy="0"/>
        </a:xfrm>
      </p:grpSpPr>
      <p:sp>
        <p:nvSpPr>
          <p:cNvPr id="113" name="Google Shape;113;p19"/>
          <p:cNvSpPr txBox="1"/>
          <p:nvPr>
            <p:ph type="title"/>
          </p:nvPr>
        </p:nvSpPr>
        <p:spPr>
          <a:xfrm>
            <a:off x="628650" y="573800"/>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a:t>From printed manuscripts to journal-independent evaluation</a:t>
            </a:r>
            <a:endParaRPr/>
          </a:p>
          <a:p>
            <a:pPr indent="0" lvl="0" marL="0" rtl="0" algn="l">
              <a:spcBef>
                <a:spcPts val="0"/>
              </a:spcBef>
              <a:spcAft>
                <a:spcPts val="0"/>
              </a:spcAft>
              <a:buNone/>
            </a:pPr>
            <a:r>
              <a:t/>
            </a:r>
            <a:endParaRPr/>
          </a:p>
        </p:txBody>
      </p:sp>
      <p:pic>
        <p:nvPicPr>
          <p:cNvPr id="114" name="Google Shape;114;p19"/>
          <p:cNvPicPr preferRelativeResize="0"/>
          <p:nvPr/>
        </p:nvPicPr>
        <p:blipFill>
          <a:blip r:embed="rId3">
            <a:alphaModFix/>
          </a:blip>
          <a:stretch>
            <a:fillRect/>
          </a:stretch>
        </p:blipFill>
        <p:spPr>
          <a:xfrm>
            <a:off x="5376275" y="1563808"/>
            <a:ext cx="3038475" cy="1743075"/>
          </a:xfrm>
          <a:prstGeom prst="rect">
            <a:avLst/>
          </a:prstGeom>
          <a:noFill/>
          <a:ln>
            <a:noFill/>
          </a:ln>
        </p:spPr>
      </p:pic>
      <p:pic>
        <p:nvPicPr>
          <p:cNvPr id="115" name="Google Shape;115;p19"/>
          <p:cNvPicPr preferRelativeResize="0"/>
          <p:nvPr/>
        </p:nvPicPr>
        <p:blipFill>
          <a:blip r:embed="rId4">
            <a:alphaModFix/>
          </a:blip>
          <a:stretch>
            <a:fillRect/>
          </a:stretch>
        </p:blipFill>
        <p:spPr>
          <a:xfrm>
            <a:off x="5468400" y="4084275"/>
            <a:ext cx="2879750" cy="1798725"/>
          </a:xfrm>
          <a:prstGeom prst="rect">
            <a:avLst/>
          </a:prstGeom>
          <a:noFill/>
          <a:ln>
            <a:noFill/>
          </a:ln>
        </p:spPr>
      </p:pic>
      <p:sp>
        <p:nvSpPr>
          <p:cNvPr id="116" name="Google Shape;116;p19"/>
          <p:cNvSpPr txBox="1"/>
          <p:nvPr>
            <p:ph idx="1" type="body"/>
          </p:nvPr>
        </p:nvSpPr>
        <p:spPr>
          <a:xfrm>
            <a:off x="628650" y="2034300"/>
            <a:ext cx="3943500" cy="48237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solidFill>
                  <a:schemeClr val="dk1"/>
                </a:solidFill>
              </a:rPr>
              <a:t>IT made knowledge shareable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rPr lang="en">
                <a:solidFill>
                  <a:schemeClr val="dk1"/>
                </a:solidFill>
              </a:rPr>
              <a:t>Working paper archives… freed us from journal monopolies over dissemination and curation</a:t>
            </a:r>
            <a:br>
              <a:rPr lang="en">
                <a:solidFill>
                  <a:schemeClr val="dk1"/>
                </a:solidFill>
              </a:rPr>
            </a:br>
            <a:endParaRPr>
              <a:solidFill>
                <a:schemeClr val="dk1"/>
              </a:solidFill>
            </a:endParaRPr>
          </a:p>
          <a:p>
            <a:pPr indent="0" lvl="0" marL="0" rtl="0" algn="l">
              <a:spcBef>
                <a:spcPts val="1200"/>
              </a:spcBef>
              <a:spcAft>
                <a:spcPts val="1200"/>
              </a:spcAft>
              <a:buNone/>
            </a:pPr>
            <a:r>
              <a:rPr i="1" lang="en">
                <a:solidFill>
                  <a:schemeClr val="dk1"/>
                </a:solidFill>
              </a:rPr>
              <a:t>But evaluation, credibility and career capital are still locked in to those journals.</a:t>
            </a:r>
            <a:endParaRPr i="1">
              <a:solidFill>
                <a:schemeClr val="dk1"/>
              </a:solidFill>
            </a:endParaRPr>
          </a:p>
        </p:txBody>
      </p:sp>
      <p:pic>
        <p:nvPicPr>
          <p:cNvPr id="117" name="Google Shape;117;p19"/>
          <p:cNvPicPr preferRelativeResize="0"/>
          <p:nvPr/>
        </p:nvPicPr>
        <p:blipFill>
          <a:blip r:embed="rId5">
            <a:alphaModFix amt="60000"/>
          </a:blip>
          <a:stretch>
            <a:fillRect/>
          </a:stretch>
        </p:blipFill>
        <p:spPr>
          <a:xfrm>
            <a:off x="0" y="-95700"/>
            <a:ext cx="9209725" cy="6953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1000"/>
                                        <p:tgtEl>
                                          <p:spTgt spid="11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21" name="Shape 121"/>
        <p:cNvGrpSpPr/>
        <p:nvPr/>
      </p:nvGrpSpPr>
      <p:grpSpPr>
        <a:xfrm>
          <a:off x="0" y="0"/>
          <a:ext cx="0" cy="0"/>
          <a:chOff x="0" y="0"/>
          <a:chExt cx="0" cy="0"/>
        </a:xfrm>
      </p:grpSpPr>
      <p:sp>
        <p:nvSpPr>
          <p:cNvPr id="122" name="Google Shape;122;p20"/>
          <p:cNvSpPr txBox="1"/>
          <p:nvPr>
            <p:ph type="title"/>
          </p:nvPr>
        </p:nvSpPr>
        <p:spPr>
          <a:xfrm>
            <a:off x="311700" y="669575"/>
            <a:ext cx="88323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From printed manuscripts to journal-independent evaluation</a:t>
            </a:r>
            <a:endParaRPr sz="2400"/>
          </a:p>
        </p:txBody>
      </p:sp>
      <p:pic>
        <p:nvPicPr>
          <p:cNvPr id="123" name="Google Shape;123;p20"/>
          <p:cNvPicPr preferRelativeResize="0"/>
          <p:nvPr/>
        </p:nvPicPr>
        <p:blipFill>
          <a:blip r:embed="rId4">
            <a:alphaModFix/>
          </a:blip>
          <a:stretch>
            <a:fillRect/>
          </a:stretch>
        </p:blipFill>
        <p:spPr>
          <a:xfrm>
            <a:off x="2621300" y="3701840"/>
            <a:ext cx="5861430" cy="3156150"/>
          </a:xfrm>
          <a:prstGeom prst="rect">
            <a:avLst/>
          </a:prstGeom>
          <a:noFill/>
          <a:ln>
            <a:noFill/>
          </a:ln>
        </p:spPr>
      </p:pic>
      <p:pic>
        <p:nvPicPr>
          <p:cNvPr id="124" name="Google Shape;124;p20"/>
          <p:cNvPicPr preferRelativeResize="0"/>
          <p:nvPr/>
        </p:nvPicPr>
        <p:blipFill rotWithShape="1">
          <a:blip r:embed="rId5">
            <a:alphaModFix/>
          </a:blip>
          <a:srcRect b="0" l="5740" r="-5739" t="-3820"/>
          <a:stretch/>
        </p:blipFill>
        <p:spPr>
          <a:xfrm>
            <a:off x="610825" y="1247450"/>
            <a:ext cx="5596540" cy="3156150"/>
          </a:xfrm>
          <a:prstGeom prst="rect">
            <a:avLst/>
          </a:prstGeom>
          <a:noFill/>
          <a:ln>
            <a:noFill/>
          </a:ln>
        </p:spPr>
      </p:pic>
      <p:sp>
        <p:nvSpPr>
          <p:cNvPr id="125" name="Google Shape;125;p20"/>
          <p:cNvSpPr txBox="1"/>
          <p:nvPr/>
        </p:nvSpPr>
        <p:spPr>
          <a:xfrm>
            <a:off x="6207375" y="1989450"/>
            <a:ext cx="2523900" cy="127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2400">
                <a:solidFill>
                  <a:schemeClr val="dk2"/>
                </a:solidFill>
                <a:highlight>
                  <a:srgbClr val="FCE5CD"/>
                </a:highlight>
              </a:rPr>
              <a:t>As Brian Nosek pointed out</a:t>
            </a:r>
            <a:endParaRPr b="1" i="1" sz="2400">
              <a:solidFill>
                <a:schemeClr val="dk2"/>
              </a:solidFill>
              <a:highlight>
                <a:srgbClr val="FCE5CD"/>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3F3F3"/>
        </a:solidFill>
      </p:bgPr>
    </p:bg>
    <p:spTree>
      <p:nvGrpSpPr>
        <p:cNvPr id="129" name="Shape 129"/>
        <p:cNvGrpSpPr/>
        <p:nvPr/>
      </p:nvGrpSpPr>
      <p:grpSpPr>
        <a:xfrm>
          <a:off x="0" y="0"/>
          <a:ext cx="0" cy="0"/>
          <a:chOff x="0" y="0"/>
          <a:chExt cx="0" cy="0"/>
        </a:xfrm>
      </p:grpSpPr>
      <p:pic>
        <p:nvPicPr>
          <p:cNvPr id="130" name="Google Shape;130;p21"/>
          <p:cNvPicPr preferRelativeResize="0"/>
          <p:nvPr/>
        </p:nvPicPr>
        <p:blipFill>
          <a:blip r:embed="rId4">
            <a:alphaModFix/>
          </a:blip>
          <a:stretch>
            <a:fillRect/>
          </a:stretch>
        </p:blipFill>
        <p:spPr>
          <a:xfrm>
            <a:off x="0" y="0"/>
            <a:ext cx="9144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22"/>
          <p:cNvPicPr preferRelativeResize="0"/>
          <p:nvPr/>
        </p:nvPicPr>
        <p:blipFill>
          <a:blip r:embed="rId3">
            <a:alphaModFix/>
          </a:blip>
          <a:stretch>
            <a:fillRect/>
          </a:stretch>
        </p:blipFill>
        <p:spPr>
          <a:xfrm>
            <a:off x="4255290" y="1147821"/>
            <a:ext cx="4434300" cy="1006210"/>
          </a:xfrm>
          <a:prstGeom prst="rect">
            <a:avLst/>
          </a:prstGeom>
          <a:noFill/>
          <a:ln>
            <a:noFill/>
          </a:ln>
        </p:spPr>
      </p:pic>
      <p:pic>
        <p:nvPicPr>
          <p:cNvPr id="136" name="Google Shape;136;p22"/>
          <p:cNvPicPr preferRelativeResize="0"/>
          <p:nvPr/>
        </p:nvPicPr>
        <p:blipFill>
          <a:blip r:embed="rId4">
            <a:alphaModFix/>
          </a:blip>
          <a:stretch>
            <a:fillRect/>
          </a:stretch>
        </p:blipFill>
        <p:spPr>
          <a:xfrm>
            <a:off x="120950" y="4078550"/>
            <a:ext cx="4067724" cy="549087"/>
          </a:xfrm>
          <a:prstGeom prst="rect">
            <a:avLst/>
          </a:prstGeom>
          <a:noFill/>
          <a:ln>
            <a:noFill/>
          </a:ln>
        </p:spPr>
      </p:pic>
      <p:pic>
        <p:nvPicPr>
          <p:cNvPr id="137" name="Google Shape;137;p22"/>
          <p:cNvPicPr preferRelativeResize="0"/>
          <p:nvPr/>
        </p:nvPicPr>
        <p:blipFill>
          <a:blip r:embed="rId5">
            <a:alphaModFix/>
          </a:blip>
          <a:stretch>
            <a:fillRect/>
          </a:stretch>
        </p:blipFill>
        <p:spPr>
          <a:xfrm>
            <a:off x="75679" y="2040054"/>
            <a:ext cx="4020750" cy="1277750"/>
          </a:xfrm>
          <a:prstGeom prst="rect">
            <a:avLst/>
          </a:prstGeom>
          <a:noFill/>
          <a:ln>
            <a:noFill/>
          </a:ln>
        </p:spPr>
      </p:pic>
      <p:pic>
        <p:nvPicPr>
          <p:cNvPr id="138" name="Google Shape;138;p22"/>
          <p:cNvPicPr preferRelativeResize="0"/>
          <p:nvPr/>
        </p:nvPicPr>
        <p:blipFill>
          <a:blip r:embed="rId6">
            <a:alphaModFix/>
          </a:blip>
          <a:stretch>
            <a:fillRect/>
          </a:stretch>
        </p:blipFill>
        <p:spPr>
          <a:xfrm>
            <a:off x="4645119" y="4945913"/>
            <a:ext cx="3928001" cy="934650"/>
          </a:xfrm>
          <a:prstGeom prst="rect">
            <a:avLst/>
          </a:prstGeom>
          <a:noFill/>
          <a:ln>
            <a:noFill/>
          </a:ln>
        </p:spPr>
      </p:pic>
      <p:pic>
        <p:nvPicPr>
          <p:cNvPr id="139" name="Google Shape;139;p22"/>
          <p:cNvPicPr preferRelativeResize="0"/>
          <p:nvPr/>
        </p:nvPicPr>
        <p:blipFill>
          <a:blip r:embed="rId7">
            <a:alphaModFix/>
          </a:blip>
          <a:stretch>
            <a:fillRect/>
          </a:stretch>
        </p:blipFill>
        <p:spPr>
          <a:xfrm>
            <a:off x="4387150" y="2979200"/>
            <a:ext cx="4714798" cy="1208375"/>
          </a:xfrm>
          <a:prstGeom prst="rect">
            <a:avLst/>
          </a:prstGeom>
          <a:noFill/>
          <a:ln>
            <a:noFill/>
          </a:ln>
        </p:spPr>
      </p:pic>
      <p:pic>
        <p:nvPicPr>
          <p:cNvPr id="140" name="Google Shape;140;p22"/>
          <p:cNvPicPr preferRelativeResize="0"/>
          <p:nvPr/>
        </p:nvPicPr>
        <p:blipFill>
          <a:blip r:embed="rId8">
            <a:alphaModFix/>
          </a:blip>
          <a:stretch>
            <a:fillRect/>
          </a:stretch>
        </p:blipFill>
        <p:spPr>
          <a:xfrm>
            <a:off x="56575" y="5460433"/>
            <a:ext cx="4515425" cy="1032567"/>
          </a:xfrm>
          <a:prstGeom prst="rect">
            <a:avLst/>
          </a:prstGeom>
          <a:noFill/>
          <a:ln>
            <a:noFill/>
          </a:ln>
        </p:spPr>
      </p:pic>
      <p:pic>
        <p:nvPicPr>
          <p:cNvPr id="141" name="Google Shape;141;p22"/>
          <p:cNvPicPr preferRelativeResize="0"/>
          <p:nvPr/>
        </p:nvPicPr>
        <p:blipFill>
          <a:blip r:embed="rId9">
            <a:alphaModFix/>
          </a:blip>
          <a:stretch>
            <a:fillRect/>
          </a:stretch>
        </p:blipFill>
        <p:spPr>
          <a:xfrm>
            <a:off x="399225" y="296468"/>
            <a:ext cx="3880524" cy="1053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3"/>
          <p:cNvSpPr txBox="1"/>
          <p:nvPr>
            <p:ph idx="1" type="body"/>
          </p:nvPr>
        </p:nvSpPr>
        <p:spPr>
          <a:xfrm>
            <a:off x="349875" y="339867"/>
            <a:ext cx="3077400" cy="533700"/>
          </a:xfrm>
          <a:prstGeom prst="rect">
            <a:avLst/>
          </a:prstGeom>
          <a:noFill/>
          <a:ln cap="flat" cmpd="sng" w="9525">
            <a:solidFill>
              <a:srgbClr val="4040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38761D"/>
                </a:solidFill>
                <a:latin typeface="Gill Sans"/>
                <a:ea typeface="Gill Sans"/>
                <a:cs typeface="Gill Sans"/>
                <a:sym typeface="Gill Sans"/>
              </a:rPr>
              <a:t>🔎: “Rejected after third revision” </a:t>
            </a:r>
            <a:endParaRPr sz="1500">
              <a:solidFill>
                <a:srgbClr val="38761D"/>
              </a:solidFill>
              <a:latin typeface="Gill Sans"/>
              <a:ea typeface="Gill Sans"/>
              <a:cs typeface="Gill Sans"/>
              <a:sym typeface="Gill Sans"/>
            </a:endParaRPr>
          </a:p>
        </p:txBody>
      </p:sp>
      <p:pic>
        <p:nvPicPr>
          <p:cNvPr id="147" name="Google Shape;147;p23"/>
          <p:cNvPicPr preferRelativeResize="0"/>
          <p:nvPr/>
        </p:nvPicPr>
        <p:blipFill rotWithShape="1">
          <a:blip r:embed="rId3">
            <a:alphaModFix/>
          </a:blip>
          <a:srcRect b="0" l="3920" r="-3920" t="0"/>
          <a:stretch/>
        </p:blipFill>
        <p:spPr>
          <a:xfrm>
            <a:off x="3852900" y="0"/>
            <a:ext cx="3886474" cy="4924486"/>
          </a:xfrm>
          <a:prstGeom prst="rect">
            <a:avLst/>
          </a:prstGeom>
          <a:noFill/>
          <a:ln>
            <a:noFill/>
          </a:ln>
        </p:spPr>
      </p:pic>
      <p:pic>
        <p:nvPicPr>
          <p:cNvPr id="148" name="Google Shape;148;p23"/>
          <p:cNvPicPr preferRelativeResize="0"/>
          <p:nvPr/>
        </p:nvPicPr>
        <p:blipFill>
          <a:blip r:embed="rId4">
            <a:alphaModFix/>
          </a:blip>
          <a:stretch>
            <a:fillRect/>
          </a:stretch>
        </p:blipFill>
        <p:spPr>
          <a:xfrm>
            <a:off x="192251" y="1051433"/>
            <a:ext cx="3514821" cy="2976199"/>
          </a:xfrm>
          <a:prstGeom prst="rect">
            <a:avLst/>
          </a:prstGeom>
          <a:noFill/>
          <a:ln>
            <a:noFill/>
          </a:ln>
        </p:spPr>
      </p:pic>
      <p:sp>
        <p:nvSpPr>
          <p:cNvPr id="149" name="Google Shape;149;p23"/>
          <p:cNvSpPr txBox="1"/>
          <p:nvPr/>
        </p:nvSpPr>
        <p:spPr>
          <a:xfrm>
            <a:off x="7678500" y="4525700"/>
            <a:ext cx="1389300" cy="1262100"/>
          </a:xfrm>
          <a:prstGeom prst="rect">
            <a:avLst/>
          </a:prstGeom>
          <a:solidFill>
            <a:srgbClr val="666666"/>
          </a:solidFill>
          <a:ln cap="flat" cmpd="sng" w="9525">
            <a:solidFill>
              <a:srgbClr val="9900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E69138"/>
                </a:solidFill>
                <a:latin typeface="Gill Sans"/>
                <a:ea typeface="Gill Sans"/>
                <a:cs typeface="Gill Sans"/>
                <a:sym typeface="Gill Sans"/>
              </a:rPr>
              <a:t>Notorious “THIRD REVIEWER”</a:t>
            </a:r>
            <a:endParaRPr>
              <a:solidFill>
                <a:srgbClr val="E69138"/>
              </a:solidFill>
              <a:latin typeface="Gill Sans"/>
              <a:ea typeface="Gill Sans"/>
              <a:cs typeface="Gill Sans"/>
              <a:sym typeface="Gill Sans"/>
            </a:endParaRPr>
          </a:p>
          <a:p>
            <a:pPr indent="0" lvl="0" marL="0" rtl="0" algn="ctr">
              <a:spcBef>
                <a:spcPts val="0"/>
              </a:spcBef>
              <a:spcAft>
                <a:spcPts val="0"/>
              </a:spcAft>
              <a:buNone/>
            </a:pPr>
            <a:r>
              <a:t/>
            </a:r>
            <a:endParaRPr>
              <a:latin typeface="Gill Sans"/>
              <a:ea typeface="Gill Sans"/>
              <a:cs typeface="Gill Sans"/>
              <a:sym typeface="Gill Sans"/>
            </a:endParaRPr>
          </a:p>
          <a:p>
            <a:pPr indent="0" lvl="0" marL="0" rtl="0" algn="ctr">
              <a:spcBef>
                <a:spcPts val="0"/>
              </a:spcBef>
              <a:spcAft>
                <a:spcPts val="0"/>
              </a:spcAft>
              <a:buNone/>
            </a:pPr>
            <a:r>
              <a:rPr lang="en" u="sng">
                <a:solidFill>
                  <a:schemeClr val="hlink"/>
                </a:solidFill>
                <a:latin typeface="Gill Sans"/>
                <a:ea typeface="Gill Sans"/>
                <a:cs typeface="Gill Sans"/>
                <a:sym typeface="Gill Sans"/>
                <a:hlinkClick r:id="rId5"/>
              </a:rPr>
              <a:t>Rap stylings</a:t>
            </a:r>
            <a:endParaRPr>
              <a:latin typeface="Gill Sans"/>
              <a:ea typeface="Gill Sans"/>
              <a:cs typeface="Gill Sans"/>
              <a:sym typeface="Gill Sans"/>
            </a:endParaRPr>
          </a:p>
        </p:txBody>
      </p:sp>
      <p:pic>
        <p:nvPicPr>
          <p:cNvPr id="150" name="Google Shape;150;p23"/>
          <p:cNvPicPr preferRelativeResize="0"/>
          <p:nvPr/>
        </p:nvPicPr>
        <p:blipFill>
          <a:blip r:embed="rId6">
            <a:alphaModFix/>
          </a:blip>
          <a:stretch>
            <a:fillRect/>
          </a:stretch>
        </p:blipFill>
        <p:spPr>
          <a:xfrm>
            <a:off x="192250" y="5426100"/>
            <a:ext cx="3514823" cy="839370"/>
          </a:xfrm>
          <a:prstGeom prst="rect">
            <a:avLst/>
          </a:prstGeom>
          <a:noFill/>
          <a:ln>
            <a:noFill/>
          </a:ln>
        </p:spPr>
      </p:pic>
      <p:pic>
        <p:nvPicPr>
          <p:cNvPr id="151" name="Google Shape;151;p23"/>
          <p:cNvPicPr preferRelativeResize="0"/>
          <p:nvPr/>
        </p:nvPicPr>
        <p:blipFill>
          <a:blip r:embed="rId7">
            <a:alphaModFix/>
          </a:blip>
          <a:stretch>
            <a:fillRect/>
          </a:stretch>
        </p:blipFill>
        <p:spPr>
          <a:xfrm>
            <a:off x="7406800" y="-203200"/>
            <a:ext cx="1661000" cy="221960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55" name="Shape 155"/>
        <p:cNvGrpSpPr/>
        <p:nvPr/>
      </p:nvGrpSpPr>
      <p:grpSpPr>
        <a:xfrm>
          <a:off x="0" y="0"/>
          <a:ext cx="0" cy="0"/>
          <a:chOff x="0" y="0"/>
          <a:chExt cx="0" cy="0"/>
        </a:xfrm>
      </p:grpSpPr>
      <p:sp>
        <p:nvSpPr>
          <p:cNvPr id="156" name="Google Shape;156;p24"/>
          <p:cNvSpPr txBox="1"/>
          <p:nvPr>
            <p:ph idx="1" type="body"/>
          </p:nvPr>
        </p:nvSpPr>
        <p:spPr>
          <a:xfrm>
            <a:off x="-143625" y="1625500"/>
            <a:ext cx="6317400" cy="5080200"/>
          </a:xfrm>
          <a:prstGeom prst="rect">
            <a:avLst/>
          </a:prstGeom>
        </p:spPr>
        <p:txBody>
          <a:bodyPr anchorCtr="0" anchor="t" bIns="34275" lIns="68575" spcFirstLastPara="1" rIns="68575" wrap="square" tIns="34275">
            <a:normAutofit/>
          </a:bodyPr>
          <a:lstStyle/>
          <a:p>
            <a:pPr indent="-349250" lvl="0" marL="914400" rtl="0" algn="l">
              <a:lnSpc>
                <a:spcPct val="90000"/>
              </a:lnSpc>
              <a:spcBef>
                <a:spcPts val="1500"/>
              </a:spcBef>
              <a:spcAft>
                <a:spcPts val="0"/>
              </a:spcAft>
              <a:buClr>
                <a:schemeClr val="dk1"/>
              </a:buClr>
              <a:buSzPts val="1900"/>
              <a:buAutoNum type="arabicPeriod"/>
            </a:pPr>
            <a:r>
              <a:rPr lang="en" sz="1900">
                <a:solidFill>
                  <a:schemeClr val="dk1"/>
                </a:solidFill>
              </a:rPr>
              <a:t>Open access</a:t>
            </a:r>
            <a:endParaRPr sz="1900">
              <a:solidFill>
                <a:schemeClr val="dk1"/>
              </a:solidFill>
            </a:endParaRPr>
          </a:p>
          <a:p>
            <a:pPr indent="0" lvl="0" marL="1828800" rtl="0" algn="l">
              <a:lnSpc>
                <a:spcPct val="90000"/>
              </a:lnSpc>
              <a:spcBef>
                <a:spcPts val="1500"/>
              </a:spcBef>
              <a:spcAft>
                <a:spcPts val="0"/>
              </a:spcAft>
              <a:buNone/>
            </a:pPr>
            <a:r>
              <a:t/>
            </a:r>
            <a:endParaRPr sz="1900">
              <a:solidFill>
                <a:schemeClr val="dk1"/>
              </a:solidFill>
            </a:endParaRPr>
          </a:p>
          <a:p>
            <a:pPr indent="-349250" lvl="0" marL="914400" rtl="0" algn="l">
              <a:lnSpc>
                <a:spcPct val="90000"/>
              </a:lnSpc>
              <a:spcBef>
                <a:spcPts val="1500"/>
              </a:spcBef>
              <a:spcAft>
                <a:spcPts val="0"/>
              </a:spcAft>
              <a:buClr>
                <a:schemeClr val="dk1"/>
              </a:buClr>
              <a:buSzPts val="1900"/>
              <a:buAutoNum type="arabicPeriod"/>
            </a:pPr>
            <a:r>
              <a:rPr lang="en" sz="1900">
                <a:solidFill>
                  <a:schemeClr val="dk1"/>
                </a:solidFill>
              </a:rPr>
              <a:t>Evaluation </a:t>
            </a:r>
            <a:r>
              <a:rPr i="1" lang="en" sz="1900">
                <a:solidFill>
                  <a:schemeClr val="dk1"/>
                </a:solidFill>
              </a:rPr>
              <a:t>across</a:t>
            </a:r>
            <a:r>
              <a:rPr lang="en" sz="1900">
                <a:solidFill>
                  <a:schemeClr val="dk1"/>
                </a:solidFill>
              </a:rPr>
              <a:t> the research lifecycle (as noted by Brian Nosek, Lifecycle Journals)</a:t>
            </a:r>
            <a:endParaRPr sz="1900">
              <a:solidFill>
                <a:schemeClr val="dk1"/>
              </a:solidFill>
            </a:endParaRPr>
          </a:p>
          <a:p>
            <a:pPr indent="0" lvl="0" marL="914400" rtl="0" algn="l">
              <a:lnSpc>
                <a:spcPct val="90000"/>
              </a:lnSpc>
              <a:spcBef>
                <a:spcPts val="1500"/>
              </a:spcBef>
              <a:spcAft>
                <a:spcPts val="0"/>
              </a:spcAft>
              <a:buNone/>
            </a:pPr>
            <a:r>
              <a:t/>
            </a:r>
            <a:endParaRPr sz="1900">
              <a:solidFill>
                <a:schemeClr val="dk1"/>
              </a:solidFill>
            </a:endParaRPr>
          </a:p>
          <a:p>
            <a:pPr indent="-349250" lvl="0" marL="914400" rtl="0" algn="l">
              <a:lnSpc>
                <a:spcPct val="90000"/>
              </a:lnSpc>
              <a:spcBef>
                <a:spcPts val="1000"/>
              </a:spcBef>
              <a:spcAft>
                <a:spcPts val="0"/>
              </a:spcAft>
              <a:buClr>
                <a:schemeClr val="dk1"/>
              </a:buClr>
              <a:buSzPts val="1900"/>
              <a:buAutoNum type="arabicPeriod"/>
            </a:pPr>
            <a:r>
              <a:rPr lang="en" sz="1900">
                <a:solidFill>
                  <a:schemeClr val="dk1"/>
                </a:solidFill>
              </a:rPr>
              <a:t>Dynamic &amp; transparent formats:</a:t>
            </a:r>
            <a:endParaRPr sz="1900">
              <a:solidFill>
                <a:schemeClr val="dk1"/>
              </a:solidFill>
            </a:endParaRPr>
          </a:p>
          <a:p>
            <a:pPr indent="-330200" lvl="0" marL="914400" rtl="0" algn="l">
              <a:lnSpc>
                <a:spcPct val="90000"/>
              </a:lnSpc>
              <a:spcBef>
                <a:spcPts val="600"/>
              </a:spcBef>
              <a:spcAft>
                <a:spcPts val="0"/>
              </a:spcAft>
              <a:buClr>
                <a:schemeClr val="dk1"/>
              </a:buClr>
              <a:buSzPts val="1600"/>
              <a:buChar char="-"/>
            </a:pPr>
            <a:r>
              <a:rPr lang="en" sz="1600">
                <a:solidFill>
                  <a:schemeClr val="dk1"/>
                </a:solidFill>
              </a:rPr>
              <a:t>Supporting robustness, replication</a:t>
            </a:r>
            <a:endParaRPr sz="1600">
              <a:solidFill>
                <a:schemeClr val="dk1"/>
              </a:solidFill>
            </a:endParaRPr>
          </a:p>
          <a:p>
            <a:pPr indent="-330200" lvl="0" marL="914400" rtl="0" algn="l">
              <a:lnSpc>
                <a:spcPct val="90000"/>
              </a:lnSpc>
              <a:spcBef>
                <a:spcPts val="0"/>
              </a:spcBef>
              <a:spcAft>
                <a:spcPts val="0"/>
              </a:spcAft>
              <a:buSzPts val="1600"/>
              <a:buChar char="-"/>
            </a:pPr>
            <a:r>
              <a:rPr lang="en" sz="1600">
                <a:solidFill>
                  <a:schemeClr val="dk1"/>
                </a:solidFill>
              </a:rPr>
              <a:t>Research conversations &amp; AI facilitation </a:t>
            </a:r>
            <a:r>
              <a:rPr i="1" lang="en" sz="1600">
                <a:solidFill>
                  <a:schemeClr val="dk1"/>
                </a:solidFill>
              </a:rPr>
              <a:t>ala</a:t>
            </a:r>
            <a:r>
              <a:rPr lang="en" sz="1600">
                <a:solidFill>
                  <a:schemeClr val="dk1"/>
                </a:solidFill>
              </a:rPr>
              <a:t> </a:t>
            </a:r>
            <a:r>
              <a:rPr lang="en" sz="1600" u="sng">
                <a:solidFill>
                  <a:schemeClr val="hlink"/>
                </a:solidFill>
                <a:hlinkClick r:id="rId4"/>
              </a:rPr>
              <a:t>econgoat</a:t>
            </a:r>
            <a:endParaRPr sz="1600">
              <a:solidFill>
                <a:schemeClr val="dk1"/>
              </a:solidFill>
            </a:endParaRPr>
          </a:p>
          <a:p>
            <a:pPr indent="0" lvl="0" marL="1371600" rtl="0" algn="l">
              <a:lnSpc>
                <a:spcPct val="90000"/>
              </a:lnSpc>
              <a:spcBef>
                <a:spcPts val="1500"/>
              </a:spcBef>
              <a:spcAft>
                <a:spcPts val="0"/>
              </a:spcAft>
              <a:buNone/>
            </a:pPr>
            <a:r>
              <a:t/>
            </a:r>
            <a:endParaRPr sz="1600">
              <a:solidFill>
                <a:schemeClr val="dk1"/>
              </a:solidFill>
            </a:endParaRPr>
          </a:p>
          <a:p>
            <a:pPr indent="-349250" lvl="0" marL="914400" rtl="0" algn="l">
              <a:lnSpc>
                <a:spcPct val="90000"/>
              </a:lnSpc>
              <a:spcBef>
                <a:spcPts val="1500"/>
              </a:spcBef>
              <a:spcAft>
                <a:spcPts val="0"/>
              </a:spcAft>
              <a:buClr>
                <a:schemeClr val="dk1"/>
              </a:buClr>
              <a:buSzPts val="1900"/>
              <a:buAutoNum type="arabicPeriod"/>
            </a:pPr>
            <a:r>
              <a:rPr lang="en" sz="1900">
                <a:solidFill>
                  <a:schemeClr val="dk1"/>
                </a:solidFill>
              </a:rPr>
              <a:t>More informative </a:t>
            </a:r>
            <a:r>
              <a:rPr lang="en" sz="1900">
                <a:solidFill>
                  <a:schemeClr val="dk1"/>
                </a:solidFill>
              </a:rPr>
              <a:t>assessment</a:t>
            </a:r>
            <a:br>
              <a:rPr lang="en" sz="1900">
                <a:solidFill>
                  <a:schemeClr val="dk1"/>
                </a:solidFill>
              </a:rPr>
            </a:br>
            <a:endParaRPr sz="1900">
              <a:solidFill>
                <a:schemeClr val="dk1"/>
              </a:solidFill>
            </a:endParaRPr>
          </a:p>
          <a:p>
            <a:pPr indent="-349250" lvl="0" marL="914400" rtl="0" algn="l">
              <a:lnSpc>
                <a:spcPct val="90000"/>
              </a:lnSpc>
              <a:spcBef>
                <a:spcPts val="1500"/>
              </a:spcBef>
              <a:spcAft>
                <a:spcPts val="800"/>
              </a:spcAft>
              <a:buClr>
                <a:schemeClr val="dk1"/>
              </a:buClr>
              <a:buSzPts val="1900"/>
              <a:buAutoNum type="arabicPeriod"/>
            </a:pPr>
            <a:r>
              <a:rPr lang="en" sz="1900">
                <a:solidFill>
                  <a:schemeClr val="dk1"/>
                </a:solidFill>
              </a:rPr>
              <a:t>Simpler “career value” → less game-playing</a:t>
            </a:r>
            <a:endParaRPr sz="1900">
              <a:solidFill>
                <a:schemeClr val="dk1"/>
              </a:solidFill>
            </a:endParaRPr>
          </a:p>
        </p:txBody>
      </p:sp>
      <p:pic>
        <p:nvPicPr>
          <p:cNvPr id="157" name="Google Shape;157;p24"/>
          <p:cNvPicPr preferRelativeResize="0"/>
          <p:nvPr/>
        </p:nvPicPr>
        <p:blipFill rotWithShape="1">
          <a:blip r:embed="rId5">
            <a:alphaModFix/>
          </a:blip>
          <a:srcRect b="0" l="-13986" r="0" t="0"/>
          <a:stretch/>
        </p:blipFill>
        <p:spPr>
          <a:xfrm>
            <a:off x="5476925" y="1244500"/>
            <a:ext cx="3667075" cy="2614050"/>
          </a:xfrm>
          <a:prstGeom prst="rect">
            <a:avLst/>
          </a:prstGeom>
          <a:noFill/>
          <a:ln>
            <a:noFill/>
          </a:ln>
        </p:spPr>
      </p:pic>
      <p:pic>
        <p:nvPicPr>
          <p:cNvPr id="158" name="Google Shape;158;p24"/>
          <p:cNvPicPr preferRelativeResize="0"/>
          <p:nvPr/>
        </p:nvPicPr>
        <p:blipFill>
          <a:blip r:embed="rId6">
            <a:alphaModFix/>
          </a:blip>
          <a:stretch>
            <a:fillRect/>
          </a:stretch>
        </p:blipFill>
        <p:spPr>
          <a:xfrm>
            <a:off x="6173775" y="4014825"/>
            <a:ext cx="2768100" cy="2768100"/>
          </a:xfrm>
          <a:prstGeom prst="rect">
            <a:avLst/>
          </a:prstGeom>
          <a:noFill/>
          <a:ln>
            <a:noFill/>
          </a:ln>
        </p:spPr>
      </p:pic>
      <p:sp>
        <p:nvSpPr>
          <p:cNvPr id="159" name="Google Shape;159;p24"/>
          <p:cNvSpPr txBox="1"/>
          <p:nvPr/>
        </p:nvSpPr>
        <p:spPr>
          <a:xfrm>
            <a:off x="6737000" y="4843275"/>
            <a:ext cx="2812800" cy="69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highlight>
                  <a:schemeClr val="lt1"/>
                </a:highlight>
              </a:rPr>
              <a:t>PDF prisons</a:t>
            </a:r>
            <a:endParaRPr b="1" sz="1800">
              <a:highlight>
                <a:schemeClr val="lt1"/>
              </a:highlight>
            </a:endParaRPr>
          </a:p>
        </p:txBody>
      </p:sp>
      <p:sp>
        <p:nvSpPr>
          <p:cNvPr id="160" name="Google Shape;160;p24"/>
          <p:cNvSpPr txBox="1"/>
          <p:nvPr>
            <p:ph type="title"/>
          </p:nvPr>
        </p:nvSpPr>
        <p:spPr>
          <a:xfrm>
            <a:off x="171450" y="136525"/>
            <a:ext cx="7886700" cy="13257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sz="2700"/>
              <a:t>Separating (public) evaluation and publishing unlocks </a:t>
            </a:r>
            <a:r>
              <a:rPr lang="en" sz="2700"/>
              <a:t>a world of benefits</a:t>
            </a:r>
            <a:endParaRPr sz="27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