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81800" cy="9296400"/>
  <p:embeddedFontLst>
    <p:embeddedFont>
      <p:font typeface="Constanti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0C5485-8BEF-4F5A-8AE3-2417A124EF2E}">
  <a:tblStyle styleId="{110C5485-8BEF-4F5A-8AE3-2417A124EF2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onstantia-regular.fntdata"/><Relationship Id="rId21" Type="http://schemas.openxmlformats.org/officeDocument/2006/relationships/slide" Target="slides/slide15.xml"/><Relationship Id="rId24" Type="http://schemas.openxmlformats.org/officeDocument/2006/relationships/font" Target="fonts/Constantia-italic.fntdata"/><Relationship Id="rId23" Type="http://schemas.openxmlformats.org/officeDocument/2006/relationships/font" Target="fonts/Constanti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Constanti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c9ae24acc_0_5:notes"/>
          <p:cNvSpPr txBox="1"/>
          <p:nvPr>
            <p:ph idx="1" type="body"/>
          </p:nvPr>
        </p:nvSpPr>
        <p:spPr>
          <a:xfrm>
            <a:off x="688975" y="4416425"/>
            <a:ext cx="55038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2c9ae24acc_0_5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198a60cb4_0_15:notes"/>
          <p:cNvSpPr txBox="1"/>
          <p:nvPr>
            <p:ph idx="1" type="body"/>
          </p:nvPr>
        </p:nvSpPr>
        <p:spPr>
          <a:xfrm>
            <a:off x="688975" y="4416425"/>
            <a:ext cx="55038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3198a60cb4_0_15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198a60cb4_0_50:notes"/>
          <p:cNvSpPr txBox="1"/>
          <p:nvPr>
            <p:ph idx="1" type="body"/>
          </p:nvPr>
        </p:nvSpPr>
        <p:spPr>
          <a:xfrm>
            <a:off x="688975" y="4416425"/>
            <a:ext cx="55038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3198a60cb4_0_50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Nick: 4 papers predicting experimental effects, 3 predicting replicability. Include papers predicting many treatments in a megastudy? Create table for us to see and we can decide whether or not to include it.</a:t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198a60cb4_0_36:notes"/>
          <p:cNvSpPr txBox="1"/>
          <p:nvPr>
            <p:ph idx="1" type="body"/>
          </p:nvPr>
        </p:nvSpPr>
        <p:spPr>
          <a:xfrm>
            <a:off x="688975" y="4416425"/>
            <a:ext cx="55038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This is the first result - this is how forecasts and treatment effects compare. Want to change the visual: Create a distribution of what effect sizes are and what the results are. Try a PDF, not a CDF.</a:t>
            </a:r>
            <a:endParaRPr/>
          </a:p>
        </p:txBody>
      </p:sp>
      <p:sp>
        <p:nvSpPr>
          <p:cNvPr id="138" name="Google Shape;138;g33198a60cb4_0_36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198a60cb4_0_43:notes"/>
          <p:cNvSpPr txBox="1"/>
          <p:nvPr>
            <p:ph idx="1" type="body"/>
          </p:nvPr>
        </p:nvSpPr>
        <p:spPr>
          <a:xfrm>
            <a:off x="688975" y="4416425"/>
            <a:ext cx="55038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3198a60cb4_0_43:notes"/>
          <p:cNvSpPr/>
          <p:nvPr>
            <p:ph idx="2" type="sldImg"/>
          </p:nvPr>
        </p:nvSpPr>
        <p:spPr>
          <a:xfrm>
            <a:off x="1117600" y="696913"/>
            <a:ext cx="4646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17600" y="696913"/>
            <a:ext cx="4646613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75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5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5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flipH="1" rot="10800000">
            <a:off x="69850" y="2376488"/>
            <a:ext cx="901382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5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400"/>
              <a:buFont typeface="Constantia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/>
          <p:nvPr>
            <p:ph idx="12" type="sldNum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5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600"/>
              <a:buFont typeface="Constantia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5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1600"/>
              <a:buFont typeface="Constantia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b="0"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5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5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5"/>
              </a:spcBef>
              <a:spcAft>
                <a:spcPts val="0"/>
              </a:spcAft>
              <a:buSzPts val="900"/>
              <a:buFont typeface="Constantia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2" type="body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 flipH="1" rot="10800000">
            <a:off x="68263" y="4683125"/>
            <a:ext cx="900747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nstantia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75"/>
              </a:spcBef>
              <a:spcAft>
                <a:spcPts val="0"/>
              </a:spcAft>
              <a:buSzPts val="1360"/>
              <a:buFont typeface="Constantia"/>
              <a:buNone/>
              <a:defRPr sz="1600"/>
            </a:lvl1pPr>
            <a:lvl2pPr indent="-293369" lvl="1" marL="914400" algn="l">
              <a:spcBef>
                <a:spcPts val="375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5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5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5"/>
              </a:spcBef>
              <a:spcAft>
                <a:spcPts val="0"/>
              </a:spcAft>
              <a:buSzPts val="900"/>
              <a:buFont typeface="Constantia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8308" y="66675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0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/>
          <p:nvPr>
            <p:ph idx="12" type="sldNum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fmla="val 4929" name="adj"/>
            </a:avLst>
          </a:prstGeom>
          <a:solidFill>
            <a:schemeClr val="lt1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36550" lvl="2" marL="1371600" marR="0" rtl="0" algn="l">
              <a:spcBef>
                <a:spcPts val="375"/>
              </a:spcBef>
              <a:spcAft>
                <a:spcPts val="0"/>
              </a:spcAft>
              <a:buClr>
                <a:srgbClr val="B2C1DB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spcBef>
                <a:spcPts val="375"/>
              </a:spcBef>
              <a:spcAft>
                <a:spcPts val="0"/>
              </a:spcAft>
              <a:buClr>
                <a:srgbClr val="9BBB5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55600" lvl="4" marL="2286000" marR="0" rtl="0" algn="l">
              <a:spcBef>
                <a:spcPts val="375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Constantia"/>
              <a:buChar char="o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onstantia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nstantia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B1C0DA"/>
              </a:buClr>
              <a:buSzPts val="1800"/>
              <a:buFont typeface="Constantia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DCB1B0"/>
              </a:buClr>
              <a:buSzPts val="1800"/>
              <a:buFont typeface="Constantia"/>
              <a:buChar char="•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/>
          <p:nvPr>
            <p:ph idx="12" type="sldNum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ocialsciencepredict.org/" TargetMode="External"/><Relationship Id="rId4" Type="http://schemas.openxmlformats.org/officeDocument/2006/relationships/hyperlink" Target="https://www.socialsciencepredict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ctrTitle"/>
          </p:nvPr>
        </p:nvSpPr>
        <p:spPr>
          <a:xfrm>
            <a:off x="457200" y="1506538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 </a:t>
            </a:r>
            <a:r>
              <a:rPr lang="en-US" sz="3200"/>
              <a:t>Forecasting Social Science: </a:t>
            </a:r>
            <a:br>
              <a:rPr lang="en-US" sz="3200"/>
            </a:br>
            <a:r>
              <a:rPr lang="en-US" sz="3200"/>
              <a:t>Evidence from 100+ Projects</a:t>
            </a:r>
            <a:endParaRPr sz="3200"/>
          </a:p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990600" y="3200400"/>
            <a:ext cx="7315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Stefano DellaVigna, UC Berkeley and NBER </a:t>
            </a:r>
            <a:endParaRPr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Nicholas Otis, UC Berkeley</a:t>
            </a:r>
            <a:endParaRPr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Eva Vivalt, University of Toronto</a:t>
            </a:r>
            <a:endParaRPr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BITSS Annual Meeting</a:t>
            </a:r>
            <a:endParaRPr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February 27</a:t>
            </a:r>
            <a:r>
              <a:rPr baseline="30000" lang="en-US" sz="2400"/>
              <a:t>th</a:t>
            </a:r>
            <a:r>
              <a:rPr lang="en-US" sz="2400"/>
              <a:t>, 2025</a:t>
            </a:r>
            <a:endParaRPr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228600" y="884238"/>
            <a:ext cx="89154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8295" lvl="0" marL="27305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/>
              <a:t>Knowledge and Expertise </a:t>
            </a:r>
            <a:endParaRPr i="1" sz="2400"/>
          </a:p>
          <a:p>
            <a:pPr indent="-260984" lvl="1" marL="547687" rtl="0" algn="l">
              <a:spcBef>
                <a:spcPts val="0"/>
              </a:spcBef>
              <a:spcAft>
                <a:spcPts val="0"/>
              </a:spcAft>
              <a:buSzPts val="2040"/>
              <a:buChar char="○"/>
            </a:pPr>
            <a:r>
              <a:rPr lang="en-US" sz="2400"/>
              <a:t>Does it matter to be in </a:t>
            </a:r>
            <a:r>
              <a:rPr lang="en-US"/>
              <a:t>field</a:t>
            </a:r>
            <a:r>
              <a:rPr lang="en-US" sz="2400"/>
              <a:t>? In subfield?</a:t>
            </a:r>
            <a:endParaRPr sz="2000"/>
          </a:p>
        </p:txBody>
      </p:sp>
      <p:sp>
        <p:nvSpPr>
          <p:cNvPr id="171" name="Google Shape;171;p22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Field Knowledge</a:t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48794" t="0"/>
          <a:stretch/>
        </p:blipFill>
        <p:spPr>
          <a:xfrm>
            <a:off x="87088" y="1936025"/>
            <a:ext cx="4513101" cy="44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50482" r="0" t="0"/>
          <a:stretch/>
        </p:blipFill>
        <p:spPr>
          <a:xfrm>
            <a:off x="4600187" y="1936025"/>
            <a:ext cx="4364273" cy="44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228600" y="884238"/>
            <a:ext cx="8915400" cy="52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27305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/>
              <a:t>Confidence.</a:t>
            </a:r>
            <a:r>
              <a:rPr lang="en-US" sz="2400"/>
              <a:t> </a:t>
            </a:r>
            <a:r>
              <a:rPr lang="en-US" sz="2400"/>
              <a:t>Do forecasters know how much they know?</a:t>
            </a:r>
            <a:endParaRPr sz="2400"/>
          </a:p>
          <a:p>
            <a:pPr indent="-262255" lvl="1" marL="547687" rtl="0" algn="l">
              <a:spcBef>
                <a:spcPts val="375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Use question on how confident</a:t>
            </a:r>
            <a:endParaRPr/>
          </a:p>
          <a:p>
            <a:pPr indent="-262255" lvl="1" marL="547687" rtl="0" algn="l">
              <a:spcBef>
                <a:spcPts val="375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Split by above-median / below-median confidence</a:t>
            </a:r>
            <a:endParaRPr/>
          </a:p>
        </p:txBody>
      </p:sp>
      <p:sp>
        <p:nvSpPr>
          <p:cNvPr id="179" name="Google Shape;179;p23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Confidence</a:t>
            </a:r>
            <a:endParaRPr/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b="0" l="0" r="49551" t="0"/>
          <a:stretch/>
        </p:blipFill>
        <p:spPr>
          <a:xfrm>
            <a:off x="109475" y="2161000"/>
            <a:ext cx="4462525" cy="44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50450" r="0" t="0"/>
          <a:stretch/>
        </p:blipFill>
        <p:spPr>
          <a:xfrm>
            <a:off x="4572000" y="2161000"/>
            <a:ext cx="4382874" cy="44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228600" y="884250"/>
            <a:ext cx="87939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27305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Are there </a:t>
            </a:r>
            <a:r>
              <a:rPr i="1" lang="en-US" sz="2400"/>
              <a:t>superforecasters</a:t>
            </a:r>
            <a:r>
              <a:rPr lang="en-US" sz="2400"/>
              <a:t>? </a:t>
            </a:r>
            <a:r>
              <a:rPr lang="en-US" sz="2100"/>
              <a:t>(Tetlock and Gardner 2016)</a:t>
            </a:r>
            <a:endParaRPr sz="2100"/>
          </a:p>
          <a:p>
            <a:pPr indent="-283844" lvl="1" marL="547687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That is, </a:t>
            </a:r>
            <a:r>
              <a:rPr lang="en-US"/>
              <a:t>are some forecasters more accurate across projects?</a:t>
            </a:r>
            <a:endParaRPr/>
          </a:p>
          <a:p>
            <a:pPr indent="0" lvl="0" marL="547687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5910" lvl="0" marL="27305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Impossible to address so far as no linkage across projects → Use SSPP sample</a:t>
            </a:r>
            <a:endParaRPr sz="2400"/>
          </a:p>
          <a:p>
            <a:pPr indent="0" lvl="0" marL="2730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95910" lvl="0" marL="27305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Sample: forecasters with &gt;=5 projects forecasted (</a:t>
            </a:r>
            <a:r>
              <a:rPr lang="en-US" sz="2400"/>
              <a:t>N =</a:t>
            </a:r>
            <a:r>
              <a:rPr lang="en-US" sz="2400"/>
              <a:t> 119</a:t>
            </a:r>
            <a:r>
              <a:rPr lang="en-US" sz="2400"/>
              <a:t>)</a:t>
            </a:r>
            <a:endParaRPr sz="2400"/>
          </a:p>
          <a:p>
            <a:pPr indent="0" lvl="0" marL="2730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28295" lvl="0" marL="27305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Leave one out procedure:</a:t>
            </a:r>
            <a:endParaRPr sz="2400"/>
          </a:p>
          <a:p>
            <a:pPr indent="-283844" lvl="1" marL="547687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Leave project j out, take average accuracy in </a:t>
            </a:r>
            <a:r>
              <a:rPr lang="en-US"/>
              <a:t>4</a:t>
            </a:r>
            <a:r>
              <a:rPr lang="en-US"/>
              <a:t> other projects</a:t>
            </a:r>
            <a:endParaRPr/>
          </a:p>
          <a:p>
            <a:pPr indent="-283844" lvl="1" marL="547687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Plot accuracy in project j as function of the other 4 projects </a:t>
            </a:r>
            <a:endParaRPr/>
          </a:p>
          <a:p>
            <a:pPr indent="-283844" lvl="1" marL="547687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Measure accuracy as average demeaned error in a project</a:t>
            </a:r>
            <a:endParaRPr/>
          </a:p>
          <a:p>
            <a:pPr indent="-228599" lvl="1" marL="547687" rtl="0" algn="l"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/>
              <a:t>(Demean by average accuracy in a project to control for difficulty of forecast)</a:t>
            </a:r>
            <a:endParaRPr/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Superforecasters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228600" y="884238"/>
            <a:ext cx="89154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27305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/>
              <a:t>Superforecasters.</a:t>
            </a:r>
            <a:r>
              <a:rPr lang="en-US" sz="2400"/>
              <a:t> Are there superforecasters?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Strong evidence of cross-project accuracy</a:t>
            </a:r>
            <a:endParaRPr sz="2400"/>
          </a:p>
        </p:txBody>
      </p:sp>
      <p:sp>
        <p:nvSpPr>
          <p:cNvPr id="193" name="Google Shape;193;p25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Superforecasters</a:t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238" y="1286775"/>
            <a:ext cx="6431524" cy="494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228600" y="884250"/>
            <a:ext cx="89154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i="1" lang="en-US" sz="2400"/>
              <a:t>Wisdom of Crowds.</a:t>
            </a:r>
            <a:r>
              <a:rPr i="1" lang="en-US"/>
              <a:t> </a:t>
            </a:r>
            <a:r>
              <a:rPr lang="en-US" sz="2200"/>
              <a:t>How much does a</a:t>
            </a:r>
            <a:r>
              <a:rPr lang="en-US" sz="2200"/>
              <a:t>veraging improve accuracy?</a:t>
            </a:r>
            <a:endParaRPr sz="2200"/>
          </a:p>
          <a:p>
            <a:pPr indent="-271144" lvl="1" marL="547687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Compare </a:t>
            </a:r>
            <a:r>
              <a:rPr lang="en-US" sz="2200"/>
              <a:t>accuracy from N = 1 prediction to N = 5, 10, 25 (s.t. N&gt;=25)</a:t>
            </a:r>
            <a:endParaRPr sz="2200"/>
          </a:p>
          <a:p>
            <a:pPr indent="-271144" lvl="1" marL="547687" rtl="0" algn="l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-US" sz="2200">
                <a:solidFill>
                  <a:schemeClr val="lt1"/>
                </a:solidFill>
              </a:rPr>
              <a:t>Compare to effect of confidence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00" name="Google Shape;200;p26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Wisdom of Crowd</a:t>
            </a:r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525" y="1747775"/>
            <a:ext cx="6640952" cy="498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457200" y="503259"/>
            <a:ext cx="8229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Thanks! </a:t>
            </a:r>
            <a:endParaRPr/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304800" y="1524000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 b="1" u="sng">
              <a:solidFill>
                <a:schemeClr val="hlink"/>
              </a:solidFill>
              <a:hlinkClick r:id="rId3"/>
            </a:endParaRPr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 b="1" u="sng">
              <a:solidFill>
                <a:schemeClr val="hlink"/>
              </a:solidFill>
            </a:endParaRPr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b="1" lang="en-US" u="sng">
                <a:solidFill>
                  <a:schemeClr val="hlink"/>
                </a:solidFill>
                <a:hlinkClick r:id="rId4"/>
              </a:rPr>
              <a:t>socialsciencepredict.org</a:t>
            </a:r>
            <a:endParaRPr b="1"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b="1" lang="en-US"/>
              <a:t>@socscipredict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228600" y="1417651"/>
            <a:ext cx="8915400" cy="50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Growing interest in </a:t>
            </a:r>
            <a:r>
              <a:rPr i="1" lang="en-US" sz="2400"/>
              <a:t>forecasts of research results</a:t>
            </a:r>
            <a:endParaRPr/>
          </a:p>
          <a:p>
            <a:pPr indent="-228599" lvl="1" marL="547688" rtl="0" algn="l">
              <a:spcBef>
                <a:spcPts val="375"/>
              </a:spcBef>
              <a:spcAft>
                <a:spcPts val="0"/>
              </a:spcAft>
              <a:buSzPts val="1870"/>
              <a:buChar char="○"/>
            </a:pPr>
            <a:r>
              <a:rPr lang="en-US" sz="2200"/>
              <a:t>Over 100 </a:t>
            </a:r>
            <a:r>
              <a:rPr lang="en-US" sz="2200"/>
              <a:t>papers collect forecasts and compare them to results</a:t>
            </a:r>
            <a:endParaRPr/>
          </a:p>
          <a:p>
            <a:pPr indent="0" lvl="0" marL="273050" rtl="0" algn="l"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73050" lvl="0" marL="273050" rtl="0" algn="l">
              <a:spcBef>
                <a:spcPts val="575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Important for </a:t>
            </a:r>
            <a:r>
              <a:rPr i="1" lang="en-US" sz="2400"/>
              <a:t>gathering </a:t>
            </a:r>
            <a:r>
              <a:rPr lang="en-US" sz="2400"/>
              <a:t>of evidence:</a:t>
            </a:r>
            <a:endParaRPr sz="2400"/>
          </a:p>
          <a:p>
            <a:pPr indent="-283844" lvl="1" marL="547687" rtl="0" algn="l">
              <a:spcBef>
                <a:spcPts val="575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Are researchers over-optimistic about effect sizes?</a:t>
            </a:r>
            <a:endParaRPr/>
          </a:p>
          <a:p>
            <a:pPr indent="-228599" lvl="1" marL="547687" rtl="0" algn="l">
              <a:spcBef>
                <a:spcPts val="575"/>
              </a:spcBef>
              <a:spcAft>
                <a:spcPts val="0"/>
              </a:spcAft>
              <a:buSzPts val="1530"/>
              <a:buChar char="○"/>
            </a:pPr>
            <a:r>
              <a:rPr lang="en-US"/>
              <a:t>Are practitioners more so?</a:t>
            </a:r>
            <a:endParaRPr/>
          </a:p>
          <a:p>
            <a:pPr indent="0" lvl="0" marL="273050" rtl="0" algn="l">
              <a:spcBef>
                <a:spcPts val="575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73050" lvl="0" marL="273050" rtl="0" algn="l">
              <a:spcBef>
                <a:spcPts val="575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Important for </a:t>
            </a:r>
            <a:r>
              <a:rPr i="1" lang="en-US" sz="2400"/>
              <a:t>interpretation </a:t>
            </a:r>
            <a:r>
              <a:rPr lang="en-US" sz="2400"/>
              <a:t>of evidence </a:t>
            </a:r>
            <a:r>
              <a:rPr lang="en-US" sz="2000"/>
              <a:t>(DellaVigna, Pope, and Vivalt, 2020):</a:t>
            </a:r>
            <a:endParaRPr/>
          </a:p>
          <a:p>
            <a:pPr indent="-228599" lvl="1" marL="547688" rtl="0" algn="l">
              <a:spcBef>
                <a:spcPts val="375"/>
              </a:spcBef>
              <a:spcAft>
                <a:spcPts val="0"/>
              </a:spcAft>
              <a:buSzPts val="1870"/>
              <a:buChar char="○"/>
            </a:pPr>
            <a:r>
              <a:rPr lang="en-US" sz="2200"/>
              <a:t>Measure updating relative to priors</a:t>
            </a:r>
            <a:endParaRPr/>
          </a:p>
          <a:p>
            <a:pPr indent="-228600" lvl="1" marL="547687" rtl="0" algn="l">
              <a:spcBef>
                <a:spcPts val="375"/>
              </a:spcBef>
              <a:spcAft>
                <a:spcPts val="0"/>
              </a:spcAft>
              <a:buSzPts val="1870"/>
              <a:buChar char="○"/>
            </a:pPr>
            <a:r>
              <a:rPr lang="en-US" sz="2200"/>
              <a:t>Mitigate publication bias against null results</a:t>
            </a:r>
            <a:endParaRPr/>
          </a:p>
        </p:txBody>
      </p:sp>
      <p:sp>
        <p:nvSpPr>
          <p:cNvPr id="114" name="Google Shape;114;p14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Forecasts of Research Results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228600" y="838200"/>
            <a:ext cx="89154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paper: </a:t>
            </a:r>
            <a:r>
              <a:rPr lang="en-US" sz="2400" u="sng"/>
              <a:t>All</a:t>
            </a:r>
            <a:r>
              <a:rPr lang="en-US" sz="2400"/>
              <a:t> projects on only forecasting platform, </a:t>
            </a:r>
            <a:r>
              <a:rPr i="1" lang="en-US" sz="2400"/>
              <a:t>SSPP</a:t>
            </a:r>
            <a:endParaRPr/>
          </a:p>
          <a:p>
            <a:pPr indent="-143510" lvl="0" marL="27305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-143510" lvl="0" marL="27305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-143510" lvl="0" marL="27305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-143510" lvl="0" marL="27305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-143510" lvl="0" marL="27305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-143510" lvl="0" marL="27305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-143510" lvl="0" marL="27305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-247650" lvl="1" marL="547688" rtl="0" algn="l">
              <a:spcBef>
                <a:spcPts val="375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106 projects, </a:t>
            </a:r>
            <a:r>
              <a:rPr lang="en-US" sz="2000"/>
              <a:t>8</a:t>
            </a:r>
            <a:r>
              <a:rPr lang="en-US" sz="2000"/>
              <a:t>99</a:t>
            </a:r>
            <a:r>
              <a:rPr lang="en-US" sz="2000"/>
              <a:t> </a:t>
            </a:r>
            <a:r>
              <a:rPr lang="en-US" sz="2000"/>
              <a:t>key questions</a:t>
            </a:r>
            <a:endParaRPr sz="2000"/>
          </a:p>
          <a:p>
            <a:pPr indent="-247650" lvl="1" marL="547688" rtl="0" algn="l">
              <a:spcBef>
                <a:spcPts val="375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73</a:t>
            </a:r>
            <a:r>
              <a:rPr lang="en-US" sz="2000"/>
              <a:t> projects are about treatment effects, </a:t>
            </a:r>
            <a:r>
              <a:rPr lang="en-US" sz="2000"/>
              <a:t>4</a:t>
            </a:r>
            <a:r>
              <a:rPr lang="en-US" sz="2000"/>
              <a:t>7</a:t>
            </a:r>
            <a:r>
              <a:rPr lang="en-US" sz="2000"/>
              <a:t> about summary statistics</a:t>
            </a:r>
            <a:endParaRPr sz="2000"/>
          </a:p>
          <a:p>
            <a:pPr indent="-247650" lvl="1" marL="547688" rtl="0" algn="l">
              <a:spcBef>
                <a:spcPts val="375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59</a:t>
            </a:r>
            <a:r>
              <a:rPr lang="en-US" sz="2000"/>
              <a:t> projects with posted results</a:t>
            </a:r>
            <a:endParaRPr sz="2000"/>
          </a:p>
          <a:p>
            <a:pPr indent="-247650" lvl="1" marL="547688" rtl="0" algn="l">
              <a:spcBef>
                <a:spcPts val="375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3,303</a:t>
            </a:r>
            <a:r>
              <a:rPr lang="en-US" sz="2000"/>
              <a:t> unique forecasters</a:t>
            </a:r>
            <a:r>
              <a:rPr lang="en-US" sz="2000"/>
              <a:t> and 4</a:t>
            </a:r>
            <a:r>
              <a:rPr lang="en-US" sz="2000"/>
              <a:t>7</a:t>
            </a:r>
            <a:r>
              <a:rPr lang="en-US" sz="2000"/>
              <a:t>,6</a:t>
            </a:r>
            <a:r>
              <a:rPr lang="en-US" sz="2000"/>
              <a:t>16</a:t>
            </a:r>
            <a:r>
              <a:rPr lang="en-US" sz="2000"/>
              <a:t> forecasts of key questions</a:t>
            </a:r>
            <a:endParaRPr sz="2000"/>
          </a:p>
        </p:txBody>
      </p:sp>
      <p:sp>
        <p:nvSpPr>
          <p:cNvPr id="120" name="Google Shape;120;p15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Forecasts of Research Results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800" y="1363025"/>
            <a:ext cx="5823002" cy="381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228600" y="990600"/>
            <a:ext cx="87291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Projects covering:</a:t>
            </a:r>
            <a:endParaRPr/>
          </a:p>
          <a:p>
            <a:pPr indent="-249554" lvl="1" marL="547688" rtl="0" algn="l">
              <a:spcBef>
                <a:spcPts val="375"/>
              </a:spcBef>
              <a:spcAft>
                <a:spcPts val="0"/>
              </a:spcAft>
              <a:buSzPts val="2200"/>
              <a:buChar char="○"/>
            </a:pPr>
            <a:r>
              <a:rPr i="1" lang="en-US" sz="2200"/>
              <a:t>Economics - </a:t>
            </a:r>
            <a:r>
              <a:rPr lang="en-US" sz="2200"/>
              <a:t>Development economics (</a:t>
            </a:r>
            <a:r>
              <a:rPr lang="en-US" sz="2200"/>
              <a:t>3</a:t>
            </a:r>
            <a:r>
              <a:rPr lang="en-US" sz="2200"/>
              <a:t>6</a:t>
            </a:r>
            <a:r>
              <a:rPr lang="en-US" sz="2200"/>
              <a:t>), Behavioral/experimental economics (48), Other economics (14)</a:t>
            </a:r>
            <a:endParaRPr sz="2200"/>
          </a:p>
          <a:p>
            <a:pPr indent="-249554" lvl="1" marL="547688" rtl="0" algn="l">
              <a:spcBef>
                <a:spcPts val="375"/>
              </a:spcBef>
              <a:spcAft>
                <a:spcPts val="0"/>
              </a:spcAft>
              <a:buSzPts val="2200"/>
              <a:buChar char="○"/>
            </a:pPr>
            <a:r>
              <a:rPr i="1" lang="en-US" sz="2200"/>
              <a:t>Political Science (11)</a:t>
            </a:r>
            <a:endParaRPr sz="2200"/>
          </a:p>
          <a:p>
            <a:pPr indent="-249554" lvl="1" marL="547688" rtl="0" algn="l">
              <a:spcBef>
                <a:spcPts val="375"/>
              </a:spcBef>
              <a:spcAft>
                <a:spcPts val="0"/>
              </a:spcAft>
              <a:buSzPts val="2200"/>
              <a:buChar char="○"/>
            </a:pPr>
            <a:r>
              <a:rPr i="1" lang="en-US" sz="2200"/>
              <a:t>Psychology (18)</a:t>
            </a:r>
            <a:endParaRPr sz="2200"/>
          </a:p>
          <a:p>
            <a:pPr indent="-273050" lvl="0" marL="273050" rtl="0" algn="l">
              <a:spcBef>
                <a:spcPts val="575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Word cloud of project titles</a:t>
            </a:r>
            <a:endParaRPr/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Forecasts of Research Results</a:t>
            </a: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1380" r="0" t="1864"/>
          <a:stretch/>
        </p:blipFill>
        <p:spPr>
          <a:xfrm>
            <a:off x="1621537" y="3382775"/>
            <a:ext cx="6358113" cy="318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228600" y="990600"/>
            <a:ext cx="8915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What is existing evidence?</a:t>
            </a:r>
            <a:endParaRPr sz="2400"/>
          </a:p>
          <a:p>
            <a:pPr indent="0" lvl="0" marL="2730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Forecasts of Research Results</a:t>
            </a:r>
            <a:endParaRPr/>
          </a:p>
        </p:txBody>
      </p:sp>
      <p:graphicFrame>
        <p:nvGraphicFramePr>
          <p:cNvPr id="135" name="Google Shape;135;p17"/>
          <p:cNvGraphicFramePr/>
          <p:nvPr/>
        </p:nvGraphicFramePr>
        <p:xfrm>
          <a:off x="227763" y="147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{110C5485-8BEF-4F5A-8AE3-2417A124EF2E}</a:tableStyleId>
              </a:tblPr>
              <a:tblGrid>
                <a:gridCol w="1146750"/>
                <a:gridCol w="1381000"/>
                <a:gridCol w="631925"/>
                <a:gridCol w="921900"/>
                <a:gridCol w="810425"/>
                <a:gridCol w="953550"/>
                <a:gridCol w="878500"/>
                <a:gridCol w="834250"/>
                <a:gridCol w="1130150"/>
              </a:tblGrid>
              <a:tr h="493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Title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Predictand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N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studies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N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forecasters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N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forecasts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Forecaster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attributes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Cross-study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accuracy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Confidence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Wisdom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</a:rPr>
                        <a:t>of crowds</a:t>
                      </a:r>
                      <a:endParaRPr b="1" sz="1100">
                        <a:solidFill>
                          <a:srgbClr val="43434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3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The SSPP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Exp. effect </a:t>
                      </a:r>
                      <a:endParaRPr b="1"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(in s.d.)</a:t>
                      </a:r>
                      <a:endParaRPr b="1"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Summary stat. </a:t>
                      </a:r>
                      <a:endParaRPr b="1"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(in s.d.)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59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(106)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 2,189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3,303)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28,305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(47,616)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38761D"/>
                          </a:solidFill>
                        </a:rPr>
                        <a:t>Yes</a:t>
                      </a:r>
                      <a:endParaRPr b="1" sz="1200">
                        <a:solidFill>
                          <a:srgbClr val="38761D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38761D"/>
                          </a:solidFill>
                        </a:rPr>
                        <a:t>Yes</a:t>
                      </a:r>
                      <a:endParaRPr b="1" sz="1200">
                        <a:solidFill>
                          <a:srgbClr val="38761D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38761D"/>
                          </a:solidFill>
                        </a:rPr>
                        <a:t>Yes</a:t>
                      </a:r>
                      <a:endParaRPr b="1" sz="1200">
                        <a:solidFill>
                          <a:srgbClr val="38761D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38761D"/>
                          </a:solidFill>
                        </a:rPr>
                        <a:t>Yes</a:t>
                      </a:r>
                      <a:endParaRPr b="1" sz="1200">
                        <a:solidFill>
                          <a:srgbClr val="38761D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/>
                        <a:t>Camerer et al., 2018</a:t>
                      </a:r>
                      <a:endParaRPr i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Replication probability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(continuous [0,1])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211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N/A*(Pred.  market)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No*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(Market vs ind.)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91425" marL="9142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/>
                        <a:t>DellaVigna and Linos, 2022</a:t>
                      </a:r>
                      <a:endParaRPr i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Experimental effect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(in ppt)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237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3*237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8761D"/>
                          </a:solidFill>
                        </a:rPr>
                        <a:t>Yes</a:t>
                      </a:r>
                      <a:endParaRPr sz="1200">
                        <a:solidFill>
                          <a:srgbClr val="38761D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/>
                        <a:t>Otis and DeVaan, 2023</a:t>
                      </a:r>
                      <a:endParaRPr i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Experimental effect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(in s.d.)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681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4,528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/>
                        <a:t>Bernard and Shoenegger, 2024</a:t>
                      </a:r>
                      <a:endParaRPr i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Experimental effect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(in s.d. [and more])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91 Academics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≈4,600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8761D"/>
                          </a:solidFill>
                        </a:rPr>
                        <a:t>Yes</a:t>
                      </a:r>
                      <a:endParaRPr sz="1200">
                        <a:solidFill>
                          <a:srgbClr val="38761D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8761D"/>
                          </a:solidFill>
                        </a:rPr>
                        <a:t>Yes</a:t>
                      </a:r>
                      <a:endParaRPr sz="1200">
                        <a:solidFill>
                          <a:srgbClr val="38761D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8761D"/>
                          </a:solidFill>
                        </a:rPr>
                        <a:t>Yes</a:t>
                      </a:r>
                      <a:endParaRPr sz="1200">
                        <a:solidFill>
                          <a:srgbClr val="38761D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/>
                        <a:t>Ashokkumar et al., 2024</a:t>
                      </a:r>
                      <a:endParaRPr i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Experimental effect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(in s.d. [and more])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Not 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provided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Not provided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No* (Experts vs 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laypeople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)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200"/>
                        <a:t>Milkman et al., 2022</a:t>
                      </a:r>
                      <a:endParaRPr i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/>
                        <a:t>Experimental effect </a:t>
                      </a:r>
                      <a:endParaRPr sz="1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[in ppt]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24</a:t>
                      </a:r>
                      <a:r>
                        <a:rPr lang="en-US" sz="1200"/>
                        <a:t> </a:t>
                      </a:r>
                      <a:r>
                        <a:rPr lang="en-US" sz="1200"/>
                        <a:t>Scientists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528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No* (Experts vs laypeople)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No</a:t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228600" y="990600"/>
            <a:ext cx="8915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Study two key outcomes</a:t>
            </a:r>
            <a:endParaRPr/>
          </a:p>
          <a:p>
            <a:pPr indent="-457200" lvl="0" marL="457200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AutoNum type="arabicPeriod"/>
            </a:pPr>
            <a:r>
              <a:rPr i="1" lang="en-US" sz="2400"/>
              <a:t>Treatment Effect Forecasts. </a:t>
            </a:r>
            <a:r>
              <a:rPr lang="en-US" sz="2000"/>
              <a:t>RCTs</a:t>
            </a:r>
            <a:r>
              <a:rPr lang="en-US" sz="2000"/>
              <a:t> and not, effect size in s.d., standardize direction. What do people expect? Are they right?</a:t>
            </a:r>
            <a:endParaRPr sz="2400"/>
          </a:p>
        </p:txBody>
      </p:sp>
      <p:sp>
        <p:nvSpPr>
          <p:cNvPr id="141" name="Google Shape;141;p18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Forecasts of Research Results</a:t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48906" t="0"/>
          <a:stretch/>
        </p:blipFill>
        <p:spPr>
          <a:xfrm>
            <a:off x="142875" y="2228850"/>
            <a:ext cx="4496773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50443" r="0" t="0"/>
          <a:stretch/>
        </p:blipFill>
        <p:spPr>
          <a:xfrm>
            <a:off x="4639650" y="2228850"/>
            <a:ext cx="4361477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228600" y="990600"/>
            <a:ext cx="88149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Study two key outcomes</a:t>
            </a:r>
            <a:endParaRPr/>
          </a:p>
          <a:p>
            <a:pPr indent="-457200" lvl="0" marL="457200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AutoNum type="arabicPeriod" startAt="2"/>
            </a:pPr>
            <a:r>
              <a:rPr i="1" lang="en-US" sz="2400"/>
              <a:t>Absolute Error in Forecast. </a:t>
            </a:r>
            <a:r>
              <a:rPr lang="en-US" sz="2000"/>
              <a:t>59 projects with recorded results (RCTs and not), standardize by s.d. and compute absolute error</a:t>
            </a:r>
            <a:r>
              <a:rPr lang="en-US" sz="2000"/>
              <a:t> </a:t>
            </a:r>
            <a:endParaRPr sz="2000"/>
          </a:p>
          <a:p>
            <a:pPr indent="0" lvl="0" marL="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Forecasts of Research Results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49003" t="0"/>
          <a:stretch/>
        </p:blipFill>
        <p:spPr>
          <a:xfrm>
            <a:off x="211844" y="2301250"/>
            <a:ext cx="4414403" cy="43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50256" r="0" t="0"/>
          <a:stretch/>
        </p:blipFill>
        <p:spPr>
          <a:xfrm>
            <a:off x="4626251" y="2301250"/>
            <a:ext cx="4305900" cy="432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228600" y="990600"/>
            <a:ext cx="89154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 sz="2400"/>
              <a:t>Study five key questions:</a:t>
            </a:r>
            <a:endParaRPr/>
          </a:p>
          <a:p>
            <a:pPr indent="-457200" lvl="0" marL="457200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●"/>
            </a:pPr>
            <a:r>
              <a:rPr i="1" lang="en-US" sz="2400"/>
              <a:t>Non-academics </a:t>
            </a:r>
            <a:r>
              <a:rPr i="1" lang="en-US" sz="2400"/>
              <a:t>vs. academics:</a:t>
            </a:r>
            <a:endParaRPr/>
          </a:p>
          <a:p>
            <a:pPr indent="-457200" lvl="1" marL="731837" rtl="0" algn="l">
              <a:spcBef>
                <a:spcPts val="375"/>
              </a:spcBef>
              <a:spcAft>
                <a:spcPts val="0"/>
              </a:spcAft>
              <a:buSzPts val="1870"/>
              <a:buChar char="○"/>
            </a:pPr>
            <a:r>
              <a:rPr lang="en-US" sz="2200"/>
              <a:t>Do they hold systematically different beliefs?</a:t>
            </a:r>
            <a:endParaRPr/>
          </a:p>
          <a:p>
            <a:pPr indent="-338454" lvl="1" marL="731838" rtl="0" algn="l">
              <a:spcBef>
                <a:spcPts val="375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900"/>
          </a:p>
          <a:p>
            <a:pPr indent="-457200" lvl="0" marL="457200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●"/>
            </a:pPr>
            <a:r>
              <a:rPr lang="en-US" sz="2400"/>
              <a:t>K</a:t>
            </a:r>
            <a:r>
              <a:rPr i="1" lang="en-US" sz="2400"/>
              <a:t>nowledge and expertise:</a:t>
            </a:r>
            <a:endParaRPr sz="2400"/>
          </a:p>
          <a:p>
            <a:pPr indent="-260984" lvl="1" marL="547687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○"/>
            </a:pPr>
            <a:r>
              <a:rPr lang="en-US"/>
              <a:t>How much does </a:t>
            </a:r>
            <a:r>
              <a:rPr i="1" lang="en-US"/>
              <a:t>expertise </a:t>
            </a:r>
            <a:r>
              <a:rPr lang="en-US"/>
              <a:t>matter?</a:t>
            </a:r>
            <a:endParaRPr/>
          </a:p>
          <a:p>
            <a:pPr indent="-260984" lvl="1" marL="547687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○"/>
            </a:pPr>
            <a:r>
              <a:rPr lang="en-US"/>
              <a:t>Academics</a:t>
            </a:r>
            <a:r>
              <a:rPr lang="en-US" sz="2400"/>
              <a:t>, study in same </a:t>
            </a:r>
            <a:r>
              <a:rPr lang="en-US"/>
              <a:t>field and sub</a:t>
            </a:r>
            <a:r>
              <a:rPr lang="en-US" sz="2400"/>
              <a:t>field</a:t>
            </a:r>
            <a:endParaRPr/>
          </a:p>
          <a:p>
            <a:pPr indent="-338454" lvl="1" marL="731838" rtl="0" algn="l">
              <a:spcBef>
                <a:spcPts val="375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●"/>
            </a:pPr>
            <a:r>
              <a:rPr i="1" lang="en-US" sz="2400"/>
              <a:t>Confidence</a:t>
            </a:r>
            <a:r>
              <a:rPr lang="en-US" sz="2400"/>
              <a:t>: </a:t>
            </a:r>
            <a:endParaRPr sz="2400"/>
          </a:p>
          <a:p>
            <a:pPr indent="-260984" lvl="1" marL="547687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○"/>
            </a:pPr>
            <a:r>
              <a:rPr lang="en-US"/>
              <a:t>Do people have correct beliefs about accuracy?</a:t>
            </a:r>
            <a:endParaRPr/>
          </a:p>
          <a:p>
            <a:pPr indent="-260984" lvl="1" marL="547687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○"/>
            </a:pPr>
            <a:r>
              <a:rPr lang="en-US"/>
              <a:t>→ </a:t>
            </a:r>
            <a:r>
              <a:rPr lang="en-US" sz="2400"/>
              <a:t>Does confidence in forecast indicate accuracy?</a:t>
            </a:r>
            <a:endParaRPr/>
          </a:p>
          <a:p>
            <a:pPr indent="-338454" lvl="1" marL="731838" rtl="0" algn="l">
              <a:spcBef>
                <a:spcPts val="375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●"/>
            </a:pPr>
            <a:r>
              <a:rPr i="1" lang="en-US" sz="2400"/>
              <a:t>Superforecasters: </a:t>
            </a:r>
            <a:r>
              <a:rPr lang="en-US" sz="2400"/>
              <a:t>Are there superforecasters?</a:t>
            </a:r>
            <a:endParaRPr/>
          </a:p>
          <a:p>
            <a:pPr indent="-327660" lvl="0" marL="457200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None/>
            </a:pPr>
            <a:r>
              <a:t/>
            </a:r>
            <a:endParaRPr i="1" sz="500"/>
          </a:p>
          <a:p>
            <a:pPr indent="-457200" lvl="0" marL="457200" rtl="0" algn="l">
              <a:spcBef>
                <a:spcPts val="575"/>
              </a:spcBef>
              <a:spcAft>
                <a:spcPts val="0"/>
              </a:spcAft>
              <a:buSzPts val="2040"/>
              <a:buFont typeface="Constantia"/>
              <a:buChar char="●"/>
            </a:pPr>
            <a:r>
              <a:rPr i="1" lang="en-US" sz="2400"/>
              <a:t>Wisdom of Crowds</a:t>
            </a:r>
            <a:r>
              <a:rPr lang="en-US" sz="2400"/>
              <a:t>: How much does it improve accuracy?</a:t>
            </a:r>
            <a:endParaRPr/>
          </a:p>
          <a:p>
            <a:pPr indent="-338454" lvl="1" marL="731838" rtl="0" algn="l">
              <a:spcBef>
                <a:spcPts val="375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400"/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Forecasts of Research Results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228600" y="884238"/>
            <a:ext cx="8915400" cy="52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27305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/>
              <a:t>Non-academics </a:t>
            </a:r>
            <a:r>
              <a:rPr i="1" lang="en-US" sz="2400"/>
              <a:t>vs. academics</a:t>
            </a:r>
            <a:endParaRPr i="1" sz="2400"/>
          </a:p>
          <a:p>
            <a:pPr indent="-283844" lvl="1" marL="547687" rtl="0" algn="l">
              <a:spcBef>
                <a:spcPts val="375"/>
              </a:spcBef>
              <a:spcAft>
                <a:spcPts val="0"/>
              </a:spcAft>
              <a:buSzPts val="2400"/>
              <a:buChar char="○"/>
            </a:pPr>
            <a:r>
              <a:rPr lang="en-US" sz="2200"/>
              <a:t>Do they hold systematically different beliefs?</a:t>
            </a:r>
            <a:endParaRPr i="1" sz="2400"/>
          </a:p>
        </p:txBody>
      </p:sp>
      <p:sp>
        <p:nvSpPr>
          <p:cNvPr id="163" name="Google Shape;163;p21"/>
          <p:cNvSpPr txBox="1"/>
          <p:nvPr>
            <p:ph type="title"/>
          </p:nvPr>
        </p:nvSpPr>
        <p:spPr>
          <a:xfrm>
            <a:off x="914400" y="274638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Non-Academics vs. Academics</a:t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48675" t="0"/>
          <a:stretch/>
        </p:blipFill>
        <p:spPr>
          <a:xfrm>
            <a:off x="109944" y="1922650"/>
            <a:ext cx="4498826" cy="43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50874" r="0" t="0"/>
          <a:stretch/>
        </p:blipFill>
        <p:spPr>
          <a:xfrm>
            <a:off x="4608775" y="1922650"/>
            <a:ext cx="4305874" cy="43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quit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